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Plus Jakarta Sans" pitchFamily="2" charset="77"/>
      <p:regular r:id="rId26"/>
      <p:bold r:id="rId27"/>
      <p:italic r:id="rId28"/>
      <p:boldItalic r:id="rId29"/>
    </p:embeddedFont>
    <p:embeddedFont>
      <p:font typeface="Plus Jakarta Sans Medium" pitchFamily="2" charset="77"/>
      <p:regular r:id="rId30"/>
      <p:bold r:id="rId31"/>
      <p:italic r:id="rId32"/>
      <p:boldItalic r:id="rId33"/>
    </p:embeddedFont>
    <p:embeddedFont>
      <p:font typeface="Roboto" panose="02000000000000000000" pitchFamily="2" charset="0"/>
      <p:regular r:id="rId34"/>
      <p:bold r:id="rId35"/>
      <p:italic r:id="rId36"/>
      <p:boldItalic r:id="rId37"/>
    </p:embeddedFont>
    <p:embeddedFont>
      <p:font typeface="Source Sans Pro" panose="020B05030304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hzAHQNfJusgrt3/INX/+WJ8iq8E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10"/>
    <p:restoredTop sz="49300"/>
  </p:normalViewPr>
  <p:slideViewPr>
    <p:cSldViewPr snapToGrid="0">
      <p:cViewPr>
        <p:scale>
          <a:sx n="77" d="100"/>
          <a:sy n="77" d="100"/>
        </p:scale>
        <p:origin x="215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penai.com/research/clip"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arxiv.org/abs/1610.02357" TargetMode="External"/><Relationship Id="rId5" Type="http://schemas.openxmlformats.org/officeDocument/2006/relationships/hyperlink" Target="https://arxiv.org/abs/1608.06993" TargetMode="External"/><Relationship Id="rId4" Type="http://schemas.openxmlformats.org/officeDocument/2006/relationships/hyperlink" Target="https://arxiv.org/abs/2212.06138"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Christian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D" dirty="0"/>
              <a:t>Hi everyone, this is our EC523 </a:t>
            </a:r>
            <a:r>
              <a:rPr lang="en-ID" dirty="0" err="1"/>
              <a:t>FInal</a:t>
            </a:r>
            <a:r>
              <a:rPr lang="en-ID" dirty="0"/>
              <a:t> Project, called Chopped, inspired by the cooking cooking show Chopped. This was our original project name but a lot has changed since then, but it is still relevant as we still working with food. I’m Christian …&lt;team members&gt;.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D" dirty="0"/>
              <a:t>Presentation References:</a:t>
            </a:r>
            <a:endParaRPr dirty="0"/>
          </a:p>
          <a:p>
            <a:pPr marL="0" lvl="0" indent="0" algn="l" rtl="0">
              <a:spcBef>
                <a:spcPts val="0"/>
              </a:spcBef>
              <a:spcAft>
                <a:spcPts val="0"/>
              </a:spcAft>
              <a:buNone/>
            </a:pPr>
            <a:r>
              <a:rPr lang="en-ID" dirty="0"/>
              <a:t>[1] </a:t>
            </a:r>
            <a:r>
              <a:rPr lang="en-ID" u="sng" dirty="0">
                <a:solidFill>
                  <a:schemeClr val="hlink"/>
                </a:solidFill>
                <a:hlinkClick r:id="rId3"/>
              </a:rPr>
              <a:t>https://openai.com/research/clip</a:t>
            </a:r>
            <a:endParaRPr dirty="0"/>
          </a:p>
          <a:p>
            <a:pPr marL="0" lvl="0" indent="0" algn="l" rtl="0">
              <a:spcBef>
                <a:spcPts val="0"/>
              </a:spcBef>
              <a:spcAft>
                <a:spcPts val="0"/>
              </a:spcAft>
              <a:buNone/>
            </a:pPr>
            <a:r>
              <a:rPr lang="en-ID" dirty="0"/>
              <a:t>[2] </a:t>
            </a:r>
            <a:r>
              <a:rPr lang="en-ID" u="sng" dirty="0">
                <a:solidFill>
                  <a:schemeClr val="hlink"/>
                </a:solidFill>
                <a:hlinkClick r:id="rId4"/>
              </a:rPr>
              <a:t>https://arxiv.org/abs/2212.06138</a:t>
            </a:r>
            <a:endParaRPr dirty="0"/>
          </a:p>
          <a:p>
            <a:pPr marL="0" lvl="0" indent="0" algn="l" rtl="0">
              <a:spcBef>
                <a:spcPts val="0"/>
              </a:spcBef>
              <a:spcAft>
                <a:spcPts val="0"/>
              </a:spcAft>
              <a:buNone/>
            </a:pPr>
            <a:r>
              <a:rPr lang="en-ID" dirty="0"/>
              <a:t>[3] </a:t>
            </a:r>
            <a:r>
              <a:rPr lang="en-ID" u="sng" dirty="0">
                <a:solidFill>
                  <a:schemeClr val="hlink"/>
                </a:solidFill>
                <a:hlinkClick r:id="rId5"/>
              </a:rPr>
              <a:t>https://arxiv.org/abs/1608.06993</a:t>
            </a:r>
            <a:endParaRPr dirty="0"/>
          </a:p>
          <a:p>
            <a:pPr marL="0" lvl="0" indent="0" algn="l" rtl="0">
              <a:spcBef>
                <a:spcPts val="0"/>
              </a:spcBef>
              <a:spcAft>
                <a:spcPts val="0"/>
              </a:spcAft>
              <a:buNone/>
            </a:pPr>
            <a:r>
              <a:rPr lang="en-ID" dirty="0"/>
              <a:t>[4] </a:t>
            </a:r>
            <a:r>
              <a:rPr lang="en-ID" u="sng" dirty="0">
                <a:solidFill>
                  <a:schemeClr val="hlink"/>
                </a:solidFill>
                <a:hlinkClick r:id="rId6"/>
              </a:rPr>
              <a:t>https://arxiv.org/abs/1610.02357</a:t>
            </a:r>
            <a:endParaRPr dirty="0"/>
          </a:p>
          <a:p>
            <a:pPr marL="0" lvl="0" indent="0" algn="l" rtl="0">
              <a:spcBef>
                <a:spcPts val="0"/>
              </a:spcBef>
              <a:spcAft>
                <a:spcPts val="0"/>
              </a:spcAft>
              <a:buNone/>
            </a:pPr>
            <a:endParaRPr dirty="0"/>
          </a:p>
        </p:txBody>
      </p:sp>
      <p:sp>
        <p:nvSpPr>
          <p:cNvPr id="282" name="Google Shape;2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Chris</a:t>
            </a:r>
            <a:endParaRPr dirty="0"/>
          </a:p>
        </p:txBody>
      </p:sp>
      <p:sp>
        <p:nvSpPr>
          <p:cNvPr id="497" name="Google Shape;4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sz="1050" dirty="0">
                <a:solidFill>
                  <a:srgbClr val="1F1F1F"/>
                </a:solidFill>
                <a:highlight>
                  <a:srgbClr val="FFFFFF"/>
                </a:highlight>
                <a:latin typeface="Roboto"/>
                <a:ea typeface="Roboto"/>
                <a:cs typeface="Roboto"/>
                <a:sym typeface="Roboto"/>
              </a:rPr>
              <a:t>Christian</a:t>
            </a:r>
            <a:endParaRPr sz="1050" dirty="0">
              <a:solidFill>
                <a:srgbClr val="1F1F1F"/>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lang="en-ID" sz="1050" dirty="0">
              <a:solidFill>
                <a:srgbClr val="1F1F1F"/>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ID" sz="1050" dirty="0">
                <a:solidFill>
                  <a:srgbClr val="1F1F1F"/>
                </a:solidFill>
                <a:highlight>
                  <a:srgbClr val="FFFFFF"/>
                </a:highlight>
                <a:latin typeface="Roboto"/>
                <a:ea typeface="Roboto"/>
                <a:cs typeface="Roboto"/>
                <a:sym typeface="Roboto"/>
              </a:rPr>
              <a:t>To get a happy Medium of the </a:t>
            </a:r>
            <a:r>
              <a:rPr lang="en-ID" sz="1050">
                <a:solidFill>
                  <a:srgbClr val="1F1F1F"/>
                </a:solidFill>
                <a:highlight>
                  <a:srgbClr val="FFFFFF"/>
                </a:highlight>
                <a:latin typeface="Roboto"/>
                <a:ea typeface="Roboto"/>
                <a:cs typeface="Roboto"/>
                <a:sym typeface="Roboto"/>
              </a:rPr>
              <a:t>two , </a:t>
            </a:r>
            <a:r>
              <a:rPr lang="en-ID" sz="1050" dirty="0">
                <a:solidFill>
                  <a:srgbClr val="1F1F1F"/>
                </a:solidFill>
                <a:highlight>
                  <a:srgbClr val="FFFFFF"/>
                </a:highlight>
                <a:latin typeface="Roboto"/>
                <a:ea typeface="Roboto"/>
                <a:cs typeface="Roboto"/>
                <a:sym typeface="Roboto"/>
              </a:rPr>
              <a:t>Layer Learning Rate Decay LLRD.</a:t>
            </a:r>
          </a:p>
          <a:p>
            <a:pPr marL="0" lvl="0" indent="0" algn="l" rtl="0">
              <a:spcBef>
                <a:spcPts val="0"/>
              </a:spcBef>
              <a:spcAft>
                <a:spcPts val="0"/>
              </a:spcAft>
              <a:buClr>
                <a:schemeClr val="dk1"/>
              </a:buClr>
              <a:buSzPts val="1100"/>
              <a:buFont typeface="Arial"/>
              <a:buNone/>
            </a:pPr>
            <a:r>
              <a:rPr lang="en-ID" sz="1050" dirty="0">
                <a:solidFill>
                  <a:srgbClr val="1F1F1F"/>
                </a:solidFill>
                <a:highlight>
                  <a:srgbClr val="FFFFFF"/>
                </a:highlight>
                <a:latin typeface="Roboto"/>
                <a:ea typeface="Roboto"/>
                <a:cs typeface="Roboto"/>
                <a:sym typeface="Roboto"/>
              </a:rPr>
              <a:t>We utilize a geometric layer learning rate decay where each layer norm from layers 7-11 are unfrozen and assigned a new unique learning rate decay for optimization. By fine tuning this hyper-parameter, it makes CLIP’s early layers act as if they are frozen, being insensitive to new features due to the small LLRD but still learning something new. We do this because those early layers already learned significant features that we want to leverage for the new unseen sparse dataset.</a:t>
            </a:r>
            <a:endParaRPr sz="1050" dirty="0">
              <a:solidFill>
                <a:srgbClr val="1F1F1F"/>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lang="en-US" sz="1050" dirty="0">
              <a:solidFill>
                <a:srgbClr val="1F1F1F"/>
              </a:solidFill>
              <a:highlight>
                <a:srgbClr val="FFFFFF"/>
              </a:highlight>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ID" sz="1050" dirty="0">
                <a:solidFill>
                  <a:srgbClr val="1F1F1F"/>
                </a:solidFill>
                <a:highlight>
                  <a:srgbClr val="FFFFFF"/>
                </a:highlight>
                <a:latin typeface="Roboto"/>
                <a:ea typeface="Roboto"/>
                <a:cs typeface="Roboto"/>
                <a:sym typeface="Roboto"/>
              </a:rPr>
              <a:t>To combine the attributes of learning the classification head and maintain the pretrained knowledge of CLIP, while updating and finetuning the CLIP’s knowledge that Chris mentioned, we utilize Layer Learning Rate Decay (LLRD) to balance between allowing CLIP to learn new features and maintain some of its pretrained knowledge. </a:t>
            </a:r>
          </a:p>
          <a:p>
            <a:pPr marL="0" lvl="0" indent="0" algn="l" rtl="0">
              <a:spcBef>
                <a:spcPts val="0"/>
              </a:spcBef>
              <a:spcAft>
                <a:spcPts val="0"/>
              </a:spcAft>
              <a:buClr>
                <a:schemeClr val="dk1"/>
              </a:buClr>
              <a:buSzPts val="1100"/>
              <a:buFont typeface="Arial"/>
              <a:buNone/>
            </a:pPr>
            <a:endParaRPr lang="en-US" sz="1050" dirty="0">
              <a:solidFill>
                <a:srgbClr val="1F1F1F"/>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dirty="0">
              <a:solidFill>
                <a:srgbClr val="1F1F1F"/>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dirty="0">
              <a:solidFill>
                <a:srgbClr val="1F1F1F"/>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dirty="0">
              <a:solidFill>
                <a:srgbClr val="1F1F1F"/>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ID" sz="1050" dirty="0">
                <a:solidFill>
                  <a:srgbClr val="1F1F1F"/>
                </a:solidFill>
                <a:highlight>
                  <a:srgbClr val="FFFFFF"/>
                </a:highlight>
                <a:latin typeface="Roboto"/>
                <a:ea typeface="Roboto"/>
                <a:cs typeface="Roboto"/>
                <a:sym typeface="Roboto"/>
              </a:rPr>
              <a:t>Potential Effects of Fine-Tuning </a:t>
            </a:r>
            <a:r>
              <a:rPr lang="en-ID" sz="1050" dirty="0" err="1">
                <a:solidFill>
                  <a:srgbClr val="1F1F1F"/>
                </a:solidFill>
                <a:highlight>
                  <a:srgbClr val="FFFFFF"/>
                </a:highlight>
                <a:latin typeface="Roboto"/>
                <a:ea typeface="Roboto"/>
                <a:cs typeface="Roboto"/>
                <a:sym typeface="Roboto"/>
              </a:rPr>
              <a:t>LayerNorm</a:t>
            </a:r>
            <a:r>
              <a:rPr lang="en-ID" sz="1050" dirty="0">
                <a:solidFill>
                  <a:srgbClr val="1F1F1F"/>
                </a:solidFill>
                <a:highlight>
                  <a:srgbClr val="FFFFFF"/>
                </a:highlight>
                <a:latin typeface="Roboto"/>
                <a:ea typeface="Roboto"/>
                <a:cs typeface="Roboto"/>
                <a:sym typeface="Roboto"/>
              </a:rPr>
              <a:t>:</a:t>
            </a:r>
            <a:endParaRPr sz="1050" dirty="0">
              <a:solidFill>
                <a:srgbClr val="1F1F1F"/>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ID" sz="1050" dirty="0">
                <a:solidFill>
                  <a:srgbClr val="1F1F1F"/>
                </a:solidFill>
                <a:latin typeface="Roboto"/>
                <a:ea typeface="Roboto"/>
                <a:cs typeface="Roboto"/>
                <a:sym typeface="Roboto"/>
              </a:rPr>
              <a:t>Improved Adaptation to Specific Data: Fine-tuning </a:t>
            </a:r>
            <a:r>
              <a:rPr lang="en-ID" sz="1050" dirty="0" err="1">
                <a:solidFill>
                  <a:srgbClr val="1F1F1F"/>
                </a:solidFill>
                <a:latin typeface="Roboto"/>
                <a:ea typeface="Roboto"/>
                <a:cs typeface="Roboto"/>
                <a:sym typeface="Roboto"/>
              </a:rPr>
              <a:t>LayerNorm</a:t>
            </a:r>
            <a:r>
              <a:rPr lang="en-ID" sz="1050" dirty="0">
                <a:solidFill>
                  <a:srgbClr val="1F1F1F"/>
                </a:solidFill>
                <a:latin typeface="Roboto"/>
                <a:ea typeface="Roboto"/>
                <a:cs typeface="Roboto"/>
                <a:sym typeface="Roboto"/>
              </a:rPr>
              <a:t> can help the model better adapt to the specific characteristics of a new dataset, especially if the new data has a different distribution than the original training data.</a:t>
            </a:r>
            <a:endParaRPr sz="1050" dirty="0">
              <a:solidFill>
                <a:srgbClr val="1F1F1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dirty="0">
              <a:solidFill>
                <a:srgbClr val="1F1F1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ID" sz="1050" dirty="0">
                <a:solidFill>
                  <a:srgbClr val="1F1F1F"/>
                </a:solidFill>
                <a:latin typeface="Roboto"/>
                <a:ea typeface="Roboto"/>
                <a:cs typeface="Roboto"/>
                <a:sym typeface="Roboto"/>
              </a:rPr>
              <a:t>Enhanced Generalization: By fine-tuning these normalization parameters, the model might generalize better to unseen data, as it adjusts the internal normalization to better suit the specific task at hand.</a:t>
            </a:r>
            <a:endParaRPr sz="1050" dirty="0">
              <a:solidFill>
                <a:srgbClr val="1F1F1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dirty="0">
              <a:solidFill>
                <a:srgbClr val="1F1F1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ID" sz="1050" dirty="0">
                <a:solidFill>
                  <a:srgbClr val="1F1F1F"/>
                </a:solidFill>
                <a:latin typeface="Roboto"/>
                <a:ea typeface="Roboto"/>
                <a:cs typeface="Roboto"/>
                <a:sym typeface="Roboto"/>
              </a:rPr>
              <a:t>Stabilizing Fine-Tuning Process: Adjusting the </a:t>
            </a:r>
            <a:r>
              <a:rPr lang="en-ID" sz="1050" dirty="0" err="1">
                <a:solidFill>
                  <a:srgbClr val="1F1F1F"/>
                </a:solidFill>
                <a:latin typeface="Roboto"/>
                <a:ea typeface="Roboto"/>
                <a:cs typeface="Roboto"/>
                <a:sym typeface="Roboto"/>
              </a:rPr>
              <a:t>LayerNorm</a:t>
            </a:r>
            <a:r>
              <a:rPr lang="en-ID" sz="1050" dirty="0">
                <a:solidFill>
                  <a:srgbClr val="1F1F1F"/>
                </a:solidFill>
                <a:latin typeface="Roboto"/>
                <a:ea typeface="Roboto"/>
                <a:cs typeface="Roboto"/>
                <a:sym typeface="Roboto"/>
              </a:rPr>
              <a:t> parameters can also contribute to the stability of the fine-tuning process itself, especially in deep networks where normalization plays a crucial role in maintaining healthy gradients.</a:t>
            </a:r>
            <a:endParaRPr sz="1050" dirty="0">
              <a:solidFill>
                <a:srgbClr val="1F1F1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dirty="0">
              <a:solidFill>
                <a:srgbClr val="1F1F1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ID" sz="1050" dirty="0">
                <a:solidFill>
                  <a:srgbClr val="1F1F1F"/>
                </a:solidFill>
                <a:latin typeface="Roboto"/>
                <a:ea typeface="Roboto"/>
                <a:cs typeface="Roboto"/>
                <a:sym typeface="Roboto"/>
              </a:rPr>
              <a:t>Balancing Feature Contributions: Fine-tuning </a:t>
            </a:r>
            <a:r>
              <a:rPr lang="en-ID" sz="1050" dirty="0" err="1">
                <a:solidFill>
                  <a:srgbClr val="1F1F1F"/>
                </a:solidFill>
                <a:latin typeface="Roboto"/>
                <a:ea typeface="Roboto"/>
                <a:cs typeface="Roboto"/>
                <a:sym typeface="Roboto"/>
              </a:rPr>
              <a:t>LayerNorm</a:t>
            </a:r>
            <a:r>
              <a:rPr lang="en-ID" sz="1050" dirty="0">
                <a:solidFill>
                  <a:srgbClr val="1F1F1F"/>
                </a:solidFill>
                <a:latin typeface="Roboto"/>
                <a:ea typeface="Roboto"/>
                <a:cs typeface="Roboto"/>
                <a:sym typeface="Roboto"/>
              </a:rPr>
              <a:t> can help in re-balancing the contributions of different features in the model’s representations, which might be particularly useful if the task or the data domain has shifted.</a:t>
            </a:r>
            <a:endParaRPr sz="1050" dirty="0">
              <a:solidFill>
                <a:srgbClr val="1F1F1F"/>
              </a:solidFill>
              <a:latin typeface="Roboto"/>
              <a:ea typeface="Roboto"/>
              <a:cs typeface="Roboto"/>
              <a:sym typeface="Roboto"/>
            </a:endParaRPr>
          </a:p>
          <a:p>
            <a:pPr marL="0" lvl="0" indent="0" algn="l" rtl="0">
              <a:spcBef>
                <a:spcPts val="0"/>
              </a:spcBef>
              <a:spcAft>
                <a:spcPts val="0"/>
              </a:spcAft>
              <a:buNone/>
            </a:pPr>
            <a:endParaRPr dirty="0"/>
          </a:p>
        </p:txBody>
      </p:sp>
      <p:sp>
        <p:nvSpPr>
          <p:cNvPr id="529" name="Google Shape;5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a53411772e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Lea</a:t>
            </a:r>
            <a:endParaRPr/>
          </a:p>
          <a:p>
            <a:pPr marL="0" lvl="0" indent="0" algn="l" rtl="0">
              <a:spcBef>
                <a:spcPts val="0"/>
              </a:spcBef>
              <a:spcAft>
                <a:spcPts val="0"/>
              </a:spcAft>
              <a:buNone/>
            </a:pPr>
            <a:endParaRPr/>
          </a:p>
          <a:p>
            <a:pPr marL="0" lvl="0" indent="0" algn="l" rtl="0">
              <a:spcBef>
                <a:spcPts val="0"/>
              </a:spcBef>
              <a:spcAft>
                <a:spcPts val="0"/>
              </a:spcAft>
              <a:buNone/>
            </a:pPr>
            <a:r>
              <a:rPr lang="en-ID"/>
              <a:t>Unlike other datasets, Food-101 allows machine learning models to develop a broader understanding of global cuisine, enabling them to recognize and classify not only familiar dishes but also exotic and culturally diverse foods accurately.</a:t>
            </a:r>
            <a:endParaRPr/>
          </a:p>
        </p:txBody>
      </p:sp>
      <p:sp>
        <p:nvSpPr>
          <p:cNvPr id="564" name="Google Shape;564;g2a53411772e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ed256cc1d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Christian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D" dirty="0"/>
              <a:t>The first evaluations we did was LLRD. I fine-tuned the LLRD hyperparameters over 3 different initial learning rates. With keeping layers 1-6 frozen, I trained these three initial learning rates models, and with a geometric learning rate decay of 0.25, 0.5 0.7, 0.9, and 1, which a LLRD of 1  is essentially the same as keeping the learning rate constant throughout the layers.</a:t>
            </a:r>
            <a:endParaRPr dirty="0"/>
          </a:p>
        </p:txBody>
      </p:sp>
      <p:sp>
        <p:nvSpPr>
          <p:cNvPr id="608" name="Google Shape;608;g1ed256cc1d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ed256cc1d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Christian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D" dirty="0"/>
              <a:t>We can clearly see that the optimal learning rate decay is 0.9 across all initial learning rates. We can see in the graph that the faster learning rate decays caused the model not to fine-tune well and not learn </a:t>
            </a:r>
            <a:r>
              <a:rPr lang="en-ID" dirty="0" err="1"/>
              <a:t>alot</a:t>
            </a:r>
            <a:r>
              <a:rPr lang="en-ID" dirty="0"/>
              <a:t> from the new dataset. Meanwhile, the constant learning rate causes us to make drastic changes to the original layer norms weights causing the performance to decrease. So using our optimal LLRD value, we trained our models with an initial learning rate of 1e-4 and 0.9 across all the data partitions which Aya will talk about next.</a:t>
            </a:r>
            <a:endParaRPr dirty="0"/>
          </a:p>
        </p:txBody>
      </p:sp>
      <p:sp>
        <p:nvSpPr>
          <p:cNvPr id="623" name="Google Shape;623;g1ed256cc1d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Aya</a:t>
            </a:r>
            <a:endParaRPr dirty="0"/>
          </a:p>
        </p:txBody>
      </p:sp>
      <p:sp>
        <p:nvSpPr>
          <p:cNvPr id="640" name="Google Shape;6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Chris</a:t>
            </a:r>
            <a:endParaRPr/>
          </a:p>
        </p:txBody>
      </p:sp>
      <p:sp>
        <p:nvSpPr>
          <p:cNvPr id="656" name="Google Shape;65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Christian</a:t>
            </a:r>
            <a:endParaRPr/>
          </a:p>
          <a:p>
            <a:pPr marL="0" lvl="0" indent="0" algn="l" rtl="0">
              <a:spcBef>
                <a:spcPts val="0"/>
              </a:spcBef>
              <a:spcAft>
                <a:spcPts val="0"/>
              </a:spcAft>
              <a:buNone/>
            </a:pPr>
            <a:endParaRPr/>
          </a:p>
          <a:p>
            <a:pPr marL="0" lvl="0" indent="0" algn="l" rtl="0">
              <a:spcBef>
                <a:spcPts val="0"/>
              </a:spcBef>
              <a:spcAft>
                <a:spcPts val="0"/>
              </a:spcAft>
              <a:buNone/>
            </a:pPr>
            <a:r>
              <a:rPr lang="en-ID"/>
              <a:t>However, our model is not perfect and has limitations like every deep learning model does. We plot the other accuracies for the data partitions past 50% of the data and we observe something interesting. Intuitively, in a classification model, the more data you train it on, the better the performance of the model should be. But we can see that the our models performance begins to plummet.</a:t>
            </a:r>
            <a:endParaRPr/>
          </a:p>
        </p:txBody>
      </p:sp>
      <p:sp>
        <p:nvSpPr>
          <p:cNvPr id="685" name="Google Shape;6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ed256cc1d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Christian</a:t>
            </a:r>
            <a:endParaRPr/>
          </a:p>
          <a:p>
            <a:pPr marL="0" lvl="0" indent="0" algn="l" rtl="0">
              <a:spcBef>
                <a:spcPts val="0"/>
              </a:spcBef>
              <a:spcAft>
                <a:spcPts val="0"/>
              </a:spcAft>
              <a:buNone/>
            </a:pPr>
            <a:endParaRPr/>
          </a:p>
          <a:p>
            <a:pPr marL="0" lvl="0" indent="0" algn="l" rtl="0">
              <a:spcBef>
                <a:spcPts val="0"/>
              </a:spcBef>
              <a:spcAft>
                <a:spcPts val="0"/>
              </a:spcAft>
              <a:buNone/>
            </a:pPr>
            <a:r>
              <a:rPr lang="en-ID"/>
              <a:t>All models seem to have decreased drastically when trained on more than 50% of the data. So what could we attribute this too? Its a phenomenon in fine-tuning pretrained model called catastrophic forgetting.</a:t>
            </a:r>
            <a:endParaRPr/>
          </a:p>
        </p:txBody>
      </p:sp>
      <p:sp>
        <p:nvSpPr>
          <p:cNvPr id="711" name="Google Shape;711;g1ed256cc1d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ed256cc1d3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As all of these models are pretrained, when fine tuned with more data, the models begin to forget its pretrained knowledge and actually end up doing worse than CLIPs zeroshot capabilities.</a:t>
            </a:r>
            <a:endParaRPr/>
          </a:p>
        </p:txBody>
      </p:sp>
      <p:sp>
        <p:nvSpPr>
          <p:cNvPr id="739" name="Google Shape;739;g1ed256cc1d3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Christian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D" dirty="0"/>
              <a:t>So, a quick outline of what we will be talking about today: We will first introduce the motivation, previous works, and ultimate task of our project. Then, how did we accomplish this task through our methods. And then we will take a look at our final results, and </a:t>
            </a:r>
            <a:r>
              <a:rPr lang="en-ID" dirty="0" err="1"/>
              <a:t>analyze</a:t>
            </a:r>
            <a:r>
              <a:rPr lang="en-ID" dirty="0"/>
              <a:t> them, and then answer any questions you may have.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D" dirty="0"/>
              <a:t>A quick note, our contribution will be denoted with these </a:t>
            </a:r>
            <a:r>
              <a:rPr lang="en-ID" dirty="0" err="1"/>
              <a:t>colored</a:t>
            </a:r>
            <a:r>
              <a:rPr lang="en-ID" dirty="0"/>
              <a:t> dots on your bottom right hand corner of the slides. </a:t>
            </a:r>
          </a:p>
          <a:p>
            <a:pPr marL="0" lvl="0" indent="0" algn="l" rtl="0">
              <a:spcBef>
                <a:spcPts val="0"/>
              </a:spcBef>
              <a:spcAft>
                <a:spcPts val="0"/>
              </a:spcAft>
              <a:buNone/>
            </a:pPr>
            <a:endParaRPr lang="en-ID" dirty="0"/>
          </a:p>
          <a:p>
            <a:pPr marL="0" lvl="0" indent="0" algn="l" rtl="0">
              <a:spcBef>
                <a:spcPts val="0"/>
              </a:spcBef>
              <a:spcAft>
                <a:spcPts val="0"/>
              </a:spcAft>
              <a:buNone/>
            </a:pPr>
            <a:r>
              <a:rPr lang="en-ID" dirty="0"/>
              <a:t>So, each topic and </a:t>
            </a:r>
            <a:r>
              <a:rPr lang="en-ID" dirty="0" err="1"/>
              <a:t>colored</a:t>
            </a:r>
            <a:r>
              <a:rPr lang="en-ID" dirty="0"/>
              <a:t> dot will be correlated with who contributed to which part of the project. So, let’s get right into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D" dirty="0"/>
              <a:t>Purple Lea </a:t>
            </a:r>
            <a:endParaRPr dirty="0"/>
          </a:p>
          <a:p>
            <a:pPr marL="0" lvl="0" indent="0" algn="l" rtl="0">
              <a:spcBef>
                <a:spcPts val="0"/>
              </a:spcBef>
              <a:spcAft>
                <a:spcPts val="0"/>
              </a:spcAft>
              <a:buNone/>
            </a:pPr>
            <a:r>
              <a:rPr lang="en-ID" dirty="0"/>
              <a:t>Blue Chris</a:t>
            </a:r>
            <a:endParaRPr dirty="0"/>
          </a:p>
          <a:p>
            <a:pPr marL="0" lvl="0" indent="0" algn="l" rtl="0">
              <a:spcBef>
                <a:spcPts val="0"/>
              </a:spcBef>
              <a:spcAft>
                <a:spcPts val="0"/>
              </a:spcAft>
              <a:buNone/>
            </a:pPr>
            <a:r>
              <a:rPr lang="en-ID" dirty="0"/>
              <a:t>Green Aya</a:t>
            </a:r>
            <a:endParaRPr dirty="0"/>
          </a:p>
          <a:p>
            <a:pPr marL="0" lvl="0" indent="0" algn="l" rtl="0">
              <a:spcBef>
                <a:spcPts val="0"/>
              </a:spcBef>
              <a:spcAft>
                <a:spcPts val="0"/>
              </a:spcAft>
              <a:buNone/>
            </a:pPr>
            <a:r>
              <a:rPr lang="en-ID" dirty="0"/>
              <a:t>Orange Christian</a:t>
            </a:r>
            <a:endParaRPr dirty="0"/>
          </a:p>
          <a:p>
            <a:pPr marL="0" lvl="0" indent="0" algn="l" rtl="0">
              <a:spcBef>
                <a:spcPts val="0"/>
              </a:spcBef>
              <a:spcAft>
                <a:spcPts val="0"/>
              </a:spcAft>
              <a:buNone/>
            </a:pPr>
            <a:endParaRPr dirty="0"/>
          </a:p>
        </p:txBody>
      </p:sp>
      <p:sp>
        <p:nvSpPr>
          <p:cNvPr id="293" name="Google Shape;2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Aya</a:t>
            </a:r>
            <a:endParaRPr/>
          </a:p>
        </p:txBody>
      </p:sp>
      <p:sp>
        <p:nvSpPr>
          <p:cNvPr id="765" name="Google Shape;76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Lea</a:t>
            </a:r>
            <a:endParaRPr/>
          </a:p>
          <a:p>
            <a:pPr marL="0" lvl="0" indent="0" algn="l" rtl="0">
              <a:spcBef>
                <a:spcPts val="0"/>
              </a:spcBef>
              <a:spcAft>
                <a:spcPts val="0"/>
              </a:spcAft>
              <a:buNone/>
            </a:pPr>
            <a:endParaRPr/>
          </a:p>
          <a:p>
            <a:pPr marL="0" lvl="0" indent="0" algn="l" rtl="0">
              <a:spcBef>
                <a:spcPts val="0"/>
              </a:spcBef>
              <a:spcAft>
                <a:spcPts val="0"/>
              </a:spcAft>
              <a:buNone/>
            </a:pPr>
            <a:r>
              <a:rPr lang="en-ID"/>
              <a:t>Quality of the images from the Google Images decreased after the first 100 images. Poor resolution or irrelevant.</a:t>
            </a:r>
            <a:endParaRPr/>
          </a:p>
        </p:txBody>
      </p:sp>
      <p:sp>
        <p:nvSpPr>
          <p:cNvPr id="797" name="Google Shape;79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ed256cc1d3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200">
              <a:solidFill>
                <a:srgbClr val="374151"/>
              </a:solidFill>
              <a:latin typeface="Times New Roman"/>
              <a:ea typeface="Times New Roman"/>
              <a:cs typeface="Times New Roman"/>
              <a:sym typeface="Times New Roman"/>
            </a:endParaRPr>
          </a:p>
        </p:txBody>
      </p:sp>
      <p:sp>
        <p:nvSpPr>
          <p:cNvPr id="826" name="Google Shape;826;g1ed256cc1d3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ec956fe34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1ec956fe34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Lea</a:t>
            </a:r>
            <a:endParaRPr/>
          </a:p>
        </p:txBody>
      </p:sp>
      <p:sp>
        <p:nvSpPr>
          <p:cNvPr id="315" name="Google Shape;3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sz="1200" b="1">
                <a:latin typeface="Times New Roman"/>
                <a:ea typeface="Times New Roman"/>
                <a:cs typeface="Times New Roman"/>
                <a:sym typeface="Times New Roman"/>
              </a:rPr>
              <a:t>Lea</a:t>
            </a:r>
            <a:endParaRPr sz="1200" b="1">
              <a:latin typeface="Times New Roman"/>
              <a:ea typeface="Times New Roman"/>
              <a:cs typeface="Times New Roman"/>
              <a:sym typeface="Times New Roman"/>
            </a:endParaRPr>
          </a:p>
          <a:p>
            <a:pPr marL="0" lvl="0" indent="0" algn="l" rtl="0">
              <a:spcBef>
                <a:spcPts val="0"/>
              </a:spcBef>
              <a:spcAft>
                <a:spcPts val="0"/>
              </a:spcAft>
              <a:buNone/>
            </a:pPr>
            <a:endParaRPr sz="1200" b="1">
              <a:latin typeface="Times New Roman"/>
              <a:ea typeface="Times New Roman"/>
              <a:cs typeface="Times New Roman"/>
              <a:sym typeface="Times New Roman"/>
            </a:endParaRPr>
          </a:p>
          <a:p>
            <a:pPr marL="0" lvl="0" indent="0" algn="l" rtl="0">
              <a:spcBef>
                <a:spcPts val="0"/>
              </a:spcBef>
              <a:spcAft>
                <a:spcPts val="0"/>
              </a:spcAft>
              <a:buNone/>
            </a:pPr>
            <a:r>
              <a:rPr lang="en-ID" sz="1200" b="1">
                <a:latin typeface="Times New Roman"/>
                <a:ea typeface="Times New Roman"/>
                <a:cs typeface="Times New Roman"/>
                <a:sym typeface="Times New Roman"/>
              </a:rPr>
              <a:t>ImageNet</a:t>
            </a:r>
            <a:r>
              <a:rPr lang="en-ID"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ImageNet is a large-scale image database and benchmark dataset that has played a significant role in advancing the field of computer vision and machine learning. </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It has 1000 object classes and contains 1,281,167 training images, 50,000 validation images and 100,000 test images.</a:t>
            </a:r>
            <a:endParaRPr sz="1200">
              <a:latin typeface="Times New Roman"/>
              <a:ea typeface="Times New Roman"/>
              <a:cs typeface="Times New Roman"/>
              <a:sym typeface="Times New Roman"/>
            </a:endParaRPr>
          </a:p>
          <a:p>
            <a:pPr marL="914400" lvl="1"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only 46 of these are food-related and mostly western </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ImageNet is often used for transfer learning. </a:t>
            </a:r>
            <a:endParaRPr sz="1200">
              <a:latin typeface="Times New Roman"/>
              <a:ea typeface="Times New Roman"/>
              <a:cs typeface="Times New Roman"/>
              <a:sym typeface="Times New Roman"/>
            </a:endParaRPr>
          </a:p>
          <a:p>
            <a:pPr marL="914400" lvl="1"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Researchers train deep neural networks on the large ImageNet dataset and then fine-tune those pre-trained models for specific image recognition tasks with smaller datasets.</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Many state-of-the-art models such as CLIP, are pre trained using ImageNet</a:t>
            </a:r>
            <a:br>
              <a:rPr lang="en-ID"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marL="0" lvl="0" indent="0" algn="l" rtl="0">
              <a:spcBef>
                <a:spcPts val="0"/>
              </a:spcBef>
              <a:spcAft>
                <a:spcPts val="0"/>
              </a:spcAft>
              <a:buNone/>
            </a:pPr>
            <a:r>
              <a:rPr lang="en-ID" sz="1200" b="1">
                <a:latin typeface="Times New Roman"/>
                <a:ea typeface="Times New Roman"/>
                <a:cs typeface="Times New Roman"/>
                <a:sym typeface="Times New Roman"/>
              </a:rPr>
              <a:t>Food-101</a:t>
            </a:r>
            <a:r>
              <a:rPr lang="en-ID"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There are approximately 101,000 images in the dataset, with each category containing around 1,000 images. </a:t>
            </a:r>
            <a:endParaRPr sz="1200">
              <a:latin typeface="Times New Roman"/>
              <a:ea typeface="Times New Roman"/>
              <a:cs typeface="Times New Roman"/>
              <a:sym typeface="Times New Roman"/>
            </a:endParaRPr>
          </a:p>
          <a:p>
            <a:pPr marL="914400" lvl="1"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This large number of images allows for robust training and evaluation of machine learning models.</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Image variety from more western foods to more exotic foods</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Images may exhibit some variations in terms of image quality and background clutter</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The dataset is divided into a training set and test set with no overlapping images between sets</a:t>
            </a:r>
            <a:endParaRPr sz="1200">
              <a:latin typeface="Times New Roman"/>
              <a:ea typeface="Times New Roman"/>
              <a:cs typeface="Times New Roman"/>
              <a:sym typeface="Times New Roman"/>
            </a:endParaRPr>
          </a:p>
          <a:p>
            <a:pPr marL="457200" lvl="0" indent="-304800" algn="l" rtl="0">
              <a:spcBef>
                <a:spcPts val="0"/>
              </a:spcBef>
              <a:spcAft>
                <a:spcPts val="0"/>
              </a:spcAft>
              <a:buSzPts val="1200"/>
              <a:buFont typeface="Times New Roman"/>
              <a:buChar char="●"/>
            </a:pPr>
            <a:r>
              <a:rPr lang="en-ID" sz="1200">
                <a:latin typeface="Times New Roman"/>
                <a:ea typeface="Times New Roman"/>
                <a:cs typeface="Times New Roman"/>
                <a:sym typeface="Times New Roman"/>
              </a:rPr>
              <a:t>It's a valuable resource for researchers and developers working on applications related to food image analysis, menu recommendation, calorie tracking, and more.</a:t>
            </a:r>
            <a:endParaRPr sz="1200">
              <a:latin typeface="Times New Roman"/>
              <a:ea typeface="Times New Roman"/>
              <a:cs typeface="Times New Roman"/>
              <a:sym typeface="Times New Roman"/>
            </a:endParaRPr>
          </a:p>
          <a:p>
            <a:pPr marL="0" lvl="0" indent="0" algn="l" rtl="0">
              <a:spcBef>
                <a:spcPts val="0"/>
              </a:spcBef>
              <a:spcAft>
                <a:spcPts val="0"/>
              </a:spcAft>
              <a:buNone/>
            </a:pPr>
            <a:br>
              <a:rPr lang="en-ID" sz="1200">
                <a:latin typeface="Times New Roman"/>
                <a:ea typeface="Times New Roman"/>
                <a:cs typeface="Times New Roman"/>
                <a:sym typeface="Times New Roman"/>
              </a:rPr>
            </a:br>
            <a:r>
              <a:rPr lang="en-ID" sz="1200" b="1">
                <a:latin typeface="Times New Roman"/>
                <a:ea typeface="Times New Roman"/>
                <a:cs typeface="Times New Roman"/>
                <a:sym typeface="Times New Roman"/>
              </a:rPr>
              <a:t>COCO</a:t>
            </a:r>
            <a:r>
              <a:rPr lang="en-ID"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The COCO (Common Objects in Context) dataset is a widely used benchmark dataset in computer vision and object recognition research. </a:t>
            </a:r>
            <a:endParaRPr sz="120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It is designed to facilitate the training and evaluation of machine learning models for various computer vision tasks, particularly those related to object detection, segmentation, and captioning. </a:t>
            </a:r>
            <a:endParaRPr sz="120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It has been used in various competitions, challenges, and research projects to develop and evaluate models for tasks such as object detection, semantic segmentation, and image captioning.</a:t>
            </a:r>
            <a:endParaRPr sz="120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most recent versions of the dataset contain around 118,000 images for training and 5,000 images for validation.</a:t>
            </a:r>
            <a:endParaRPr sz="1200">
              <a:solidFill>
                <a:srgbClr val="37415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374151"/>
              </a:solidFill>
              <a:latin typeface="Times New Roman"/>
              <a:ea typeface="Times New Roman"/>
              <a:cs typeface="Times New Roman"/>
              <a:sym typeface="Times New Roman"/>
            </a:endParaRPr>
          </a:p>
          <a:p>
            <a:pPr marL="0" lvl="0" indent="0" algn="l" rtl="0">
              <a:spcBef>
                <a:spcPts val="0"/>
              </a:spcBef>
              <a:spcAft>
                <a:spcPts val="0"/>
              </a:spcAft>
              <a:buNone/>
            </a:pPr>
            <a:r>
              <a:rPr lang="en-ID" sz="1200" b="1">
                <a:solidFill>
                  <a:srgbClr val="374151"/>
                </a:solidFill>
                <a:latin typeface="Times New Roman"/>
                <a:ea typeface="Times New Roman"/>
                <a:cs typeface="Times New Roman"/>
                <a:sym typeface="Times New Roman"/>
              </a:rPr>
              <a:t>CIFAR-100:</a:t>
            </a:r>
            <a:endParaRPr sz="1200" b="1">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The CIFAR-100 dataset is a commonly used dataset in the field of machine learning and computer vision.</a:t>
            </a:r>
            <a:endParaRPr sz="120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The dataset consists of 60,000 color images, with 600 images per class. </a:t>
            </a:r>
            <a:endParaRPr sz="1200">
              <a:solidFill>
                <a:srgbClr val="374151"/>
              </a:solidFill>
              <a:latin typeface="Times New Roman"/>
              <a:ea typeface="Times New Roman"/>
              <a:cs typeface="Times New Roman"/>
              <a:sym typeface="Times New Roman"/>
            </a:endParaRPr>
          </a:p>
          <a:p>
            <a:pPr marL="914400" lvl="1"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These images are divided into two equal parts: 50,000 images for training and 10,000 images for testing. </a:t>
            </a:r>
            <a:endParaRPr sz="120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CIFAR-100 images are more complex and can be more challenging to classify correctly.</a:t>
            </a:r>
            <a:endParaRPr sz="120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Researchers use it to assess the robustness and generalization abilities of their models when dealing with a larger and more diverse set of object categories.</a:t>
            </a:r>
            <a:endParaRPr sz="1200">
              <a:solidFill>
                <a:srgbClr val="374151"/>
              </a:solidFill>
              <a:latin typeface="Times New Roman"/>
              <a:ea typeface="Times New Roman"/>
              <a:cs typeface="Times New Roman"/>
              <a:sym typeface="Times New Roman"/>
            </a:endParaRPr>
          </a:p>
          <a:p>
            <a:pPr marL="457200" lvl="0" indent="-304800" algn="l" rtl="0">
              <a:spcBef>
                <a:spcPts val="0"/>
              </a:spcBef>
              <a:spcAft>
                <a:spcPts val="0"/>
              </a:spcAft>
              <a:buClr>
                <a:srgbClr val="374151"/>
              </a:buClr>
              <a:buSzPts val="1200"/>
              <a:buFont typeface="Times New Roman"/>
              <a:buChar char="●"/>
            </a:pPr>
            <a:r>
              <a:rPr lang="en-ID" sz="1200">
                <a:solidFill>
                  <a:srgbClr val="374151"/>
                </a:solidFill>
                <a:latin typeface="Times New Roman"/>
                <a:ea typeface="Times New Roman"/>
                <a:cs typeface="Times New Roman"/>
                <a:sym typeface="Times New Roman"/>
              </a:rPr>
              <a:t>It is widely used for image classification and transfer learning tasks.</a:t>
            </a:r>
            <a:endParaRPr sz="1200">
              <a:solidFill>
                <a:srgbClr val="374151"/>
              </a:solidFill>
              <a:latin typeface="Times New Roman"/>
              <a:ea typeface="Times New Roman"/>
              <a:cs typeface="Times New Roman"/>
              <a:sym typeface="Times New Roman"/>
            </a:endParaRPr>
          </a:p>
        </p:txBody>
      </p:sp>
      <p:sp>
        <p:nvSpPr>
          <p:cNvPr id="332" name="Google Shape;33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Aya</a:t>
            </a:r>
            <a:endParaRPr/>
          </a:p>
          <a:p>
            <a:pPr marL="0" lvl="0" indent="0" algn="l" rtl="0">
              <a:spcBef>
                <a:spcPts val="0"/>
              </a:spcBef>
              <a:spcAft>
                <a:spcPts val="0"/>
              </a:spcAft>
              <a:buNone/>
            </a:pPr>
            <a:r>
              <a:rPr lang="en-ID"/>
              <a:t>Previous works for image classifiers</a:t>
            </a:r>
            <a:endParaRPr/>
          </a:p>
          <a:p>
            <a:pPr marL="0" lvl="0" indent="0" algn="l" rtl="0">
              <a:spcBef>
                <a:spcPts val="0"/>
              </a:spcBef>
              <a:spcAft>
                <a:spcPts val="0"/>
              </a:spcAft>
              <a:buNone/>
            </a:pPr>
            <a:r>
              <a:rPr lang="en-ID"/>
              <a:t>DenseNet - 201 : </a:t>
            </a:r>
            <a:endParaRPr/>
          </a:p>
          <a:p>
            <a:pPr marL="457200" lvl="0" indent="-298450" algn="l" rtl="0">
              <a:spcBef>
                <a:spcPts val="0"/>
              </a:spcBef>
              <a:spcAft>
                <a:spcPts val="0"/>
              </a:spcAft>
              <a:buSzPts val="1100"/>
              <a:buChar char="●"/>
            </a:pPr>
            <a:r>
              <a:rPr lang="en-ID"/>
              <a:t>201 Indicates the Number of layers </a:t>
            </a:r>
            <a:endParaRPr/>
          </a:p>
          <a:p>
            <a:pPr marL="457200" lvl="0" indent="-298450" algn="l" rtl="0">
              <a:spcBef>
                <a:spcPts val="0"/>
              </a:spcBef>
              <a:spcAft>
                <a:spcPts val="0"/>
              </a:spcAft>
              <a:buSzPts val="1100"/>
              <a:buChar char="●"/>
            </a:pPr>
            <a:r>
              <a:rPr lang="en-ID"/>
              <a:t>DenseNet is a deep neural network architecture design to address  issues related to vanishing gradients and promote feature reuse</a:t>
            </a:r>
            <a:endParaRPr/>
          </a:p>
          <a:p>
            <a:pPr marL="914400" lvl="1" indent="-298450" algn="l" rtl="0">
              <a:spcBef>
                <a:spcPts val="0"/>
              </a:spcBef>
              <a:spcAft>
                <a:spcPts val="0"/>
              </a:spcAft>
              <a:buSzPts val="1100"/>
              <a:buChar char="○"/>
            </a:pPr>
            <a:r>
              <a:rPr lang="en-ID"/>
              <a:t>Dense Blocks: </a:t>
            </a:r>
            <a:endParaRPr/>
          </a:p>
          <a:p>
            <a:pPr marL="1371600" lvl="2" indent="-298450" algn="l" rtl="0">
              <a:spcBef>
                <a:spcPts val="0"/>
              </a:spcBef>
              <a:spcAft>
                <a:spcPts val="0"/>
              </a:spcAft>
              <a:buSzPts val="1100"/>
              <a:buChar char="■"/>
            </a:pPr>
            <a:r>
              <a:rPr lang="en-ID"/>
              <a:t>feature maps from all previous layers in the block are concatenated and passed as input to the current layer, helping with  information flow, encouraging feature reuse, and reduces the vanishing gradient problem.</a:t>
            </a:r>
            <a:endParaRPr/>
          </a:p>
          <a:p>
            <a:pPr marL="914400" lvl="1" indent="-298450" algn="l" rtl="0">
              <a:spcBef>
                <a:spcPts val="0"/>
              </a:spcBef>
              <a:spcAft>
                <a:spcPts val="0"/>
              </a:spcAft>
              <a:buSzPts val="1100"/>
              <a:buChar char="○"/>
            </a:pPr>
            <a:r>
              <a:rPr lang="en-ID"/>
              <a:t>Transition Blocks:</a:t>
            </a:r>
            <a:endParaRPr/>
          </a:p>
          <a:p>
            <a:pPr marL="1371600" lvl="2" indent="-298450" algn="l" rtl="0">
              <a:spcBef>
                <a:spcPts val="0"/>
              </a:spcBef>
              <a:spcAft>
                <a:spcPts val="0"/>
              </a:spcAft>
              <a:buSzPts val="1100"/>
              <a:buChar char="■"/>
            </a:pPr>
            <a:r>
              <a:rPr lang="en-ID"/>
              <a:t>Between dense blocks, transition blocks are used to reduce the spatial dimensions of feature maps and control the number of feature maps.</a:t>
            </a:r>
            <a:endParaRPr/>
          </a:p>
          <a:p>
            <a:pPr marL="914400" lvl="1" indent="-298450" algn="l" rtl="0">
              <a:spcBef>
                <a:spcPts val="0"/>
              </a:spcBef>
              <a:spcAft>
                <a:spcPts val="0"/>
              </a:spcAft>
              <a:buSzPts val="1100"/>
              <a:buChar char="○"/>
            </a:pPr>
            <a:r>
              <a:rPr lang="en-ID"/>
              <a:t>Bottleneck Layers:</a:t>
            </a:r>
            <a:endParaRPr/>
          </a:p>
          <a:p>
            <a:pPr marL="1371600" lvl="2" indent="-298450" algn="l" rtl="0">
              <a:spcBef>
                <a:spcPts val="0"/>
              </a:spcBef>
              <a:spcAft>
                <a:spcPts val="0"/>
              </a:spcAft>
              <a:buSzPts val="1100"/>
              <a:buChar char="■"/>
            </a:pPr>
            <a:r>
              <a:rPr lang="en-ID"/>
              <a:t>bottleneck layers consist of a 1x1 convolution layer followed by a 3x3 convolution layer.</a:t>
            </a:r>
            <a:endParaRPr/>
          </a:p>
          <a:p>
            <a:pPr marL="1828800" lvl="3" indent="-298450" algn="l" rtl="0">
              <a:spcBef>
                <a:spcPts val="0"/>
              </a:spcBef>
              <a:spcAft>
                <a:spcPts val="0"/>
              </a:spcAft>
              <a:buSzPts val="1100"/>
              <a:buChar char="●"/>
            </a:pPr>
            <a:r>
              <a:rPr lang="en-ID"/>
              <a:t>The 1x1 convolution layer reduces the number of feature maps before the 3x3 convolution, which helps in reducing computational complexity.</a:t>
            </a:r>
            <a:endParaRPr/>
          </a:p>
          <a:p>
            <a:pPr marL="914400" lvl="1" indent="-298450" algn="l" rtl="0">
              <a:spcBef>
                <a:spcPts val="0"/>
              </a:spcBef>
              <a:spcAft>
                <a:spcPts val="0"/>
              </a:spcAft>
              <a:buSzPts val="1100"/>
              <a:buChar char="○"/>
            </a:pPr>
            <a:r>
              <a:rPr lang="en-ID"/>
              <a:t>Growth Rate: </a:t>
            </a:r>
            <a:endParaRPr/>
          </a:p>
          <a:p>
            <a:pPr marL="1371600" lvl="2" indent="-298450" algn="l" rtl="0">
              <a:spcBef>
                <a:spcPts val="0"/>
              </a:spcBef>
              <a:spcAft>
                <a:spcPts val="0"/>
              </a:spcAft>
              <a:buSzPts val="1100"/>
              <a:buChar char="■"/>
            </a:pPr>
            <a:r>
              <a:rPr lang="en-ID"/>
              <a:t>DenseNet-201 typically uses a growth rate of 32, meaning that each layer in a dense block generates 32 new feature maps.</a:t>
            </a:r>
            <a:endParaRPr/>
          </a:p>
          <a:p>
            <a:pPr marL="914400" lvl="1" indent="-298450" algn="l" rtl="0">
              <a:spcBef>
                <a:spcPts val="0"/>
              </a:spcBef>
              <a:spcAft>
                <a:spcPts val="0"/>
              </a:spcAft>
              <a:buSzPts val="1100"/>
              <a:buChar char="○"/>
            </a:pPr>
            <a:r>
              <a:rPr lang="en-ID"/>
              <a:t>Global Average Pooling: </a:t>
            </a:r>
            <a:endParaRPr/>
          </a:p>
          <a:p>
            <a:pPr marL="1371600" lvl="2" indent="-298450" algn="l" rtl="0">
              <a:spcBef>
                <a:spcPts val="0"/>
              </a:spcBef>
              <a:spcAft>
                <a:spcPts val="0"/>
              </a:spcAft>
              <a:buSzPts val="1100"/>
              <a:buChar char="■"/>
            </a:pPr>
            <a:r>
              <a:rPr lang="en-ID"/>
              <a:t> GAP calculates the average value of each feature map and produces a fixed-size feature vector, which is then followed by a softmax layer for classification.</a:t>
            </a:r>
            <a:endParaRPr/>
          </a:p>
          <a:p>
            <a:pPr marL="0" lvl="0" indent="0" algn="l" rtl="0">
              <a:spcBef>
                <a:spcPts val="0"/>
              </a:spcBef>
              <a:spcAft>
                <a:spcPts val="0"/>
              </a:spcAft>
              <a:buNone/>
            </a:pPr>
            <a:endParaRPr/>
          </a:p>
          <a:p>
            <a:pPr marL="0" lvl="0" indent="0" algn="l" rtl="0">
              <a:spcBef>
                <a:spcPts val="0"/>
              </a:spcBef>
              <a:spcAft>
                <a:spcPts val="0"/>
              </a:spcAft>
              <a:buNone/>
            </a:pPr>
            <a:r>
              <a:rPr lang="en-ID"/>
              <a:t>XCeption:</a:t>
            </a:r>
            <a:endParaRPr/>
          </a:p>
          <a:p>
            <a:pPr marL="457200" lvl="0" indent="-298450" algn="l" rtl="0">
              <a:spcBef>
                <a:spcPts val="0"/>
              </a:spcBef>
              <a:spcAft>
                <a:spcPts val="0"/>
              </a:spcAft>
              <a:buSzPts val="1100"/>
              <a:buChar char="●"/>
            </a:pPr>
            <a:r>
              <a:rPr lang="en-ID"/>
              <a:t> Xception’s architecture uses of depth-wise separable convolutions</a:t>
            </a:r>
            <a:endParaRPr/>
          </a:p>
          <a:p>
            <a:pPr marL="914400" lvl="1" indent="-298450" algn="l" rtl="0">
              <a:spcBef>
                <a:spcPts val="0"/>
              </a:spcBef>
              <a:spcAft>
                <a:spcPts val="0"/>
              </a:spcAft>
              <a:buSzPts val="1100"/>
              <a:buChar char="○"/>
            </a:pPr>
            <a:r>
              <a:rPr lang="en-ID"/>
              <a:t>it splits the convolution operation into two separate operations: depthwise convolution and pointwise convolution, that are then interleaved with skip connections. </a:t>
            </a:r>
            <a:endParaRPr/>
          </a:p>
          <a:p>
            <a:pPr marL="914400" lvl="1" indent="-298450" algn="l" rtl="0">
              <a:spcBef>
                <a:spcPts val="0"/>
              </a:spcBef>
              <a:spcAft>
                <a:spcPts val="0"/>
              </a:spcAft>
              <a:buSzPts val="1100"/>
              <a:buChar char="○"/>
            </a:pPr>
            <a:r>
              <a:rPr lang="en-ID"/>
              <a:t>It is pre-trained on ImageNet</a:t>
            </a:r>
            <a:endParaRPr/>
          </a:p>
          <a:p>
            <a:pPr marL="914400" lvl="1" indent="-298450" algn="l" rtl="0">
              <a:spcBef>
                <a:spcPts val="0"/>
              </a:spcBef>
              <a:spcAft>
                <a:spcPts val="0"/>
              </a:spcAft>
              <a:buSzPts val="1100"/>
              <a:buChar char="○"/>
            </a:pPr>
            <a:r>
              <a:rPr lang="en-ID"/>
              <a:t>Due to its modular structure it can be scaled and adapted for different tasks.</a:t>
            </a:r>
            <a:endParaRPr/>
          </a:p>
          <a:p>
            <a:pPr marL="457200" lvl="0" indent="-298450" algn="l" rtl="0">
              <a:spcBef>
                <a:spcPts val="0"/>
              </a:spcBef>
              <a:spcAft>
                <a:spcPts val="0"/>
              </a:spcAft>
              <a:buSzPts val="1100"/>
              <a:buChar char="●"/>
            </a:pPr>
            <a:r>
              <a:rPr lang="en-ID"/>
              <a:t>Two Separate Operations: </a:t>
            </a:r>
            <a:endParaRPr/>
          </a:p>
          <a:p>
            <a:pPr marL="914400" lvl="1" indent="-298450" algn="l" rtl="0">
              <a:spcBef>
                <a:spcPts val="0"/>
              </a:spcBef>
              <a:spcAft>
                <a:spcPts val="0"/>
              </a:spcAft>
              <a:buSzPts val="1100"/>
              <a:buChar char="○"/>
            </a:pPr>
            <a:r>
              <a:rPr lang="en-ID"/>
              <a:t>Depthwise Convolution: </a:t>
            </a:r>
            <a:endParaRPr/>
          </a:p>
          <a:p>
            <a:pPr marL="1371600" lvl="2" indent="-298450" algn="l" rtl="0">
              <a:spcBef>
                <a:spcPts val="0"/>
              </a:spcBef>
              <a:spcAft>
                <a:spcPts val="0"/>
              </a:spcAft>
              <a:buSzPts val="1100"/>
              <a:buChar char="■"/>
            </a:pPr>
            <a:r>
              <a:rPr lang="en-ID"/>
              <a:t>Applies a separate convolution operation to each channel of the input. </a:t>
            </a:r>
            <a:endParaRPr/>
          </a:p>
          <a:p>
            <a:pPr marL="1371600" lvl="2" indent="-298450" algn="l" rtl="0">
              <a:spcBef>
                <a:spcPts val="0"/>
              </a:spcBef>
              <a:spcAft>
                <a:spcPts val="0"/>
              </a:spcAft>
              <a:buSzPts val="1100"/>
              <a:buChar char="■"/>
            </a:pPr>
            <a:r>
              <a:rPr lang="en-ID"/>
              <a:t>each channel is convolved separately with a kernel.</a:t>
            </a:r>
            <a:endParaRPr/>
          </a:p>
          <a:p>
            <a:pPr marL="914400" lvl="1" indent="-298450" algn="l" rtl="0">
              <a:spcBef>
                <a:spcPts val="0"/>
              </a:spcBef>
              <a:spcAft>
                <a:spcPts val="0"/>
              </a:spcAft>
              <a:buSzPts val="1100"/>
              <a:buChar char="○"/>
            </a:pPr>
            <a:r>
              <a:rPr lang="en-ID"/>
              <a:t>Pointwise Convolution: </a:t>
            </a:r>
            <a:endParaRPr/>
          </a:p>
          <a:p>
            <a:pPr marL="1371600" lvl="2" indent="-298450" algn="l" rtl="0">
              <a:spcBef>
                <a:spcPts val="0"/>
              </a:spcBef>
              <a:spcAft>
                <a:spcPts val="0"/>
              </a:spcAft>
              <a:buSzPts val="1100"/>
              <a:buChar char="■"/>
            </a:pPr>
            <a:r>
              <a:rPr lang="en-ID"/>
              <a:t>A 1x1 convolution is applied to the output of the depthwise convolution to combine information from different channels.</a:t>
            </a:r>
            <a:endParaRPr/>
          </a:p>
          <a:p>
            <a:pPr marL="457200" lvl="0" indent="-298450" algn="l" rtl="0">
              <a:spcBef>
                <a:spcPts val="0"/>
              </a:spcBef>
              <a:spcAft>
                <a:spcPts val="0"/>
              </a:spcAft>
              <a:buSzPts val="1100"/>
              <a:buChar char="●"/>
            </a:pPr>
            <a:r>
              <a:rPr lang="en-ID"/>
              <a:t>Skip Connections: </a:t>
            </a:r>
            <a:endParaRPr/>
          </a:p>
          <a:p>
            <a:pPr marL="914400" lvl="1" indent="-298450" algn="l" rtl="0">
              <a:spcBef>
                <a:spcPts val="0"/>
              </a:spcBef>
              <a:spcAft>
                <a:spcPts val="0"/>
              </a:spcAft>
              <a:buSzPts val="1100"/>
              <a:buChar char="○"/>
            </a:pPr>
            <a:r>
              <a:rPr lang="en-ID"/>
              <a:t>Includes skip connections to facilitate the flow of gradients during training and help mitigate the vanishing gradient problem.</a:t>
            </a:r>
            <a:endParaRPr/>
          </a:p>
          <a:p>
            <a:pPr marL="914400" lvl="1" indent="-298450" algn="l" rtl="0">
              <a:spcBef>
                <a:spcPts val="0"/>
              </a:spcBef>
              <a:spcAft>
                <a:spcPts val="0"/>
              </a:spcAft>
              <a:buSzPts val="1100"/>
              <a:buChar char="○"/>
            </a:pPr>
            <a:r>
              <a:rPr lang="en-ID"/>
              <a:t>Allows information to bypass certain layers and directly flow to deeper layers in the network.</a:t>
            </a:r>
            <a:endParaRPr/>
          </a:p>
          <a:p>
            <a:pPr marL="457200" lvl="0" indent="-298450" algn="l" rtl="0">
              <a:spcBef>
                <a:spcPts val="0"/>
              </a:spcBef>
              <a:spcAft>
                <a:spcPts val="0"/>
              </a:spcAft>
              <a:buSzPts val="1100"/>
              <a:buChar char="●"/>
            </a:pPr>
            <a:r>
              <a:rPr lang="en-ID"/>
              <a:t>Model mostly used for:</a:t>
            </a:r>
            <a:endParaRPr/>
          </a:p>
          <a:p>
            <a:pPr marL="914400" lvl="1" indent="-298450" algn="l" rtl="0">
              <a:spcBef>
                <a:spcPts val="0"/>
              </a:spcBef>
              <a:spcAft>
                <a:spcPts val="0"/>
              </a:spcAft>
              <a:buSzPts val="1100"/>
              <a:buChar char="○"/>
            </a:pPr>
            <a:r>
              <a:rPr lang="en-ID"/>
              <a:t> image classification, object detection, and image segmentation</a:t>
            </a:r>
            <a:endParaRPr/>
          </a:p>
          <a:p>
            <a:pPr marL="0" lvl="0" indent="0" algn="l" rtl="0">
              <a:spcBef>
                <a:spcPts val="0"/>
              </a:spcBef>
              <a:spcAft>
                <a:spcPts val="0"/>
              </a:spcAft>
              <a:buNone/>
            </a:pPr>
            <a:endParaRPr/>
          </a:p>
        </p:txBody>
      </p:sp>
      <p:sp>
        <p:nvSpPr>
          <p:cNvPr id="378" name="Google Shape;3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Christian</a:t>
            </a:r>
            <a:endParaRPr dirty="0"/>
          </a:p>
          <a:p>
            <a:pPr marL="0" lvl="0" indent="0" algn="l" rtl="0">
              <a:spcBef>
                <a:spcPts val="0"/>
              </a:spcBef>
              <a:spcAft>
                <a:spcPts val="0"/>
              </a:spcAft>
              <a:buNone/>
            </a:pPr>
            <a:r>
              <a:rPr lang="en-ID" dirty="0"/>
              <a:t> </a:t>
            </a:r>
            <a:endParaRPr dirty="0"/>
          </a:p>
          <a:p>
            <a:pPr marL="0" lvl="0" indent="0" algn="l" rtl="0">
              <a:spcBef>
                <a:spcPts val="0"/>
              </a:spcBef>
              <a:spcAft>
                <a:spcPts val="0"/>
              </a:spcAft>
              <a:buNone/>
            </a:pPr>
            <a:r>
              <a:rPr lang="en-ID" dirty="0"/>
              <a:t>With the motivation the previous works in mind, we asked ourselves, how can we improve the classification accuracy on sparse exotic food datasets? This challenge has many difficulties and nuances to it, however. </a:t>
            </a:r>
          </a:p>
          <a:p>
            <a:pPr marL="0" lvl="0" indent="0" algn="l" rtl="0">
              <a:spcBef>
                <a:spcPts val="0"/>
              </a:spcBef>
              <a:spcAft>
                <a:spcPts val="0"/>
              </a:spcAft>
              <a:buNone/>
            </a:pPr>
            <a:endParaRPr lang="en-ID" dirty="0"/>
          </a:p>
          <a:p>
            <a:pPr marL="0" lvl="0" indent="0" algn="l" rtl="0">
              <a:spcBef>
                <a:spcPts val="0"/>
              </a:spcBef>
              <a:spcAft>
                <a:spcPts val="0"/>
              </a:spcAft>
              <a:buNone/>
            </a:pPr>
            <a:r>
              <a:rPr lang="en-ID" dirty="0"/>
              <a:t>There could also be high variability and visual ambiguity amongst these sparse datasets as most of these exotic foods do not have quality standardized photos of them like ImageNet or Cifar-100 does. Most of these images are pulled from many different resources to even create these data sets, which we’ll see later I did. Lastly, many of these exotic foods have different names across cultures. A fruit in the US might have a different name in Asia and vice versa, making the classification task more nuanced. To accomplish this task, </a:t>
            </a:r>
          </a:p>
          <a:p>
            <a:pPr marL="0" lvl="0" indent="0" algn="l" rtl="0">
              <a:spcBef>
                <a:spcPts val="0"/>
              </a:spcBef>
              <a:spcAft>
                <a:spcPts val="0"/>
              </a:spcAft>
              <a:buNone/>
            </a:pPr>
            <a:endParaRPr lang="en-ID" dirty="0"/>
          </a:p>
          <a:p>
            <a:pPr marL="0" lvl="0" indent="0" algn="l" rtl="0">
              <a:spcBef>
                <a:spcPts val="0"/>
              </a:spcBef>
              <a:spcAft>
                <a:spcPts val="0"/>
              </a:spcAft>
              <a:buNone/>
            </a:pPr>
            <a:r>
              <a:rPr lang="en-ID" dirty="0"/>
              <a:t>Apple is apple in the US and </a:t>
            </a:r>
            <a:r>
              <a:rPr lang="en-ID" dirty="0" err="1"/>
              <a:t>Mansanas</a:t>
            </a:r>
            <a:r>
              <a:rPr lang="en-ID" dirty="0"/>
              <a:t> in the </a:t>
            </a:r>
            <a:r>
              <a:rPr lang="en-ID" dirty="0" err="1"/>
              <a:t>philippines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D" dirty="0"/>
              <a:t>For example, the datasets that are sparse will most likely be imbalance where we have one image for one class and then 10 images for another class causing the distribution to be skewed and not representative of the class features. </a:t>
            </a:r>
          </a:p>
          <a:p>
            <a:pPr marL="0" lvl="0" indent="0" algn="l" rtl="0">
              <a:spcBef>
                <a:spcPts val="0"/>
              </a:spcBef>
              <a:spcAft>
                <a:spcPts val="0"/>
              </a:spcAft>
              <a:buNone/>
            </a:pPr>
            <a:endParaRPr dirty="0"/>
          </a:p>
        </p:txBody>
      </p:sp>
      <p:sp>
        <p:nvSpPr>
          <p:cNvPr id="401" name="Google Shape;40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ed256cc1d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dirty="0"/>
              <a:t>Christian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D" dirty="0"/>
              <a:t>my team and I propose to implement transfer learning by Fine-tuning </a:t>
            </a:r>
            <a:r>
              <a:rPr lang="en-ID" dirty="0" err="1"/>
              <a:t>OpenAI’s</a:t>
            </a:r>
            <a:r>
              <a:rPr lang="en-ID" dirty="0"/>
              <a:t> Contrastive Language Image Pretraining Model, otherwise known as CLIP. This transformer model is already pretrained on </a:t>
            </a:r>
            <a:r>
              <a:rPr lang="en-ID" dirty="0" err="1"/>
              <a:t>ImageNET</a:t>
            </a:r>
            <a:r>
              <a:rPr lang="en-ID" dirty="0"/>
              <a:t>, and we hope to exploit its pretraining knowledge to help us create a strong classifier on sparse exotic food data sets. </a:t>
            </a:r>
            <a:r>
              <a:rPr lang="en-ID" dirty="0">
                <a:solidFill>
                  <a:schemeClr val="dk1"/>
                </a:solidFill>
              </a:rPr>
              <a:t>Although we want to leverage both image and natural language self-supervision in our backbone we still want our method to be language and culture agnostic, hence we will be fine tuning with images.</a:t>
            </a:r>
            <a:endParaRPr dirty="0"/>
          </a:p>
        </p:txBody>
      </p:sp>
      <p:sp>
        <p:nvSpPr>
          <p:cNvPr id="422" name="Google Shape;422;g1ed256cc1d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ed256cc1d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Chris</a:t>
            </a:r>
            <a:endParaRPr/>
          </a:p>
        </p:txBody>
      </p:sp>
      <p:sp>
        <p:nvSpPr>
          <p:cNvPr id="443" name="Google Shape;443;g1ed256cc1d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ed256cc1d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D"/>
              <a:t>Chris</a:t>
            </a:r>
            <a:endParaRPr/>
          </a:p>
        </p:txBody>
      </p:sp>
      <p:sp>
        <p:nvSpPr>
          <p:cNvPr id="469" name="Google Shape;469;g1ed256cc1d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p:cSld name="01">
    <p:spTree>
      <p:nvGrpSpPr>
        <p:cNvPr id="1" name="Shape 11"/>
        <p:cNvGrpSpPr/>
        <p:nvPr/>
      </p:nvGrpSpPr>
      <p:grpSpPr>
        <a:xfrm>
          <a:off x="0" y="0"/>
          <a:ext cx="0" cy="0"/>
          <a:chOff x="0" y="0"/>
          <a:chExt cx="0" cy="0"/>
        </a:xfrm>
      </p:grpSpPr>
      <p:sp>
        <p:nvSpPr>
          <p:cNvPr id="12" name="Google Shape;12;p32"/>
          <p:cNvSpPr>
            <a:spLocks noGrp="1"/>
          </p:cNvSpPr>
          <p:nvPr>
            <p:ph type="pic" idx="2"/>
          </p:nvPr>
        </p:nvSpPr>
        <p:spPr>
          <a:xfrm>
            <a:off x="0" y="0"/>
            <a:ext cx="12192000" cy="6858000"/>
          </a:xfrm>
          <a:prstGeom prst="rect">
            <a:avLst/>
          </a:prstGeom>
          <a:gradFill>
            <a:gsLst>
              <a:gs pos="0">
                <a:srgbClr val="D8D8D8"/>
              </a:gs>
              <a:gs pos="100000">
                <a:srgbClr val="A5A5A5"/>
              </a:gs>
            </a:gsLst>
            <a:lin ang="2700000" scaled="0"/>
          </a:gradFill>
          <a:ln>
            <a:noFill/>
          </a:ln>
        </p:spPr>
      </p:sp>
      <p:sp>
        <p:nvSpPr>
          <p:cNvPr id="13" name="Google Shape;13;p32"/>
          <p:cNvSpPr txBox="1">
            <a:spLocks noGrp="1"/>
          </p:cNvSpPr>
          <p:nvPr>
            <p:ph type="title"/>
          </p:nvPr>
        </p:nvSpPr>
        <p:spPr>
          <a:xfrm>
            <a:off x="1007499" y="1594170"/>
            <a:ext cx="5221224" cy="255117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8000"/>
              <a:buFont typeface="Plus Jakarta Sans Medium"/>
              <a:buNone/>
              <a:defRPr sz="8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32"/>
          <p:cNvSpPr txBox="1">
            <a:spLocks noGrp="1"/>
          </p:cNvSpPr>
          <p:nvPr>
            <p:ph type="body" idx="1"/>
          </p:nvPr>
        </p:nvSpPr>
        <p:spPr>
          <a:xfrm>
            <a:off x="1007499" y="4270503"/>
            <a:ext cx="2862072" cy="99669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p:cSld name="10">
    <p:spTree>
      <p:nvGrpSpPr>
        <p:cNvPr id="1" name="Shape 80"/>
        <p:cNvGrpSpPr/>
        <p:nvPr/>
      </p:nvGrpSpPr>
      <p:grpSpPr>
        <a:xfrm>
          <a:off x="0" y="0"/>
          <a:ext cx="0" cy="0"/>
          <a:chOff x="0" y="0"/>
          <a:chExt cx="0" cy="0"/>
        </a:xfrm>
      </p:grpSpPr>
      <p:sp>
        <p:nvSpPr>
          <p:cNvPr id="81" name="Google Shape;81;p41"/>
          <p:cNvSpPr>
            <a:spLocks noGrp="1"/>
          </p:cNvSpPr>
          <p:nvPr>
            <p:ph type="pic" idx="2"/>
          </p:nvPr>
        </p:nvSpPr>
        <p:spPr>
          <a:xfrm>
            <a:off x="7800445" y="441325"/>
            <a:ext cx="3983567" cy="5975350"/>
          </a:xfrm>
          <a:prstGeom prst="rect">
            <a:avLst/>
          </a:prstGeom>
          <a:gradFill>
            <a:gsLst>
              <a:gs pos="0">
                <a:srgbClr val="D8D8D8"/>
              </a:gs>
              <a:gs pos="100000">
                <a:srgbClr val="A5A5A5"/>
              </a:gs>
            </a:gsLst>
            <a:lin ang="2700000" scaled="0"/>
          </a:gradFill>
          <a:ln>
            <a:noFill/>
          </a:ln>
        </p:spPr>
      </p:sp>
      <p:sp>
        <p:nvSpPr>
          <p:cNvPr id="82" name="Google Shape;82;p41"/>
          <p:cNvSpPr txBox="1">
            <a:spLocks noGrp="1"/>
          </p:cNvSpPr>
          <p:nvPr>
            <p:ph type="title"/>
          </p:nvPr>
        </p:nvSpPr>
        <p:spPr>
          <a:xfrm>
            <a:off x="1026264" y="1117339"/>
            <a:ext cx="5888736" cy="64922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600"/>
              <a:buFont typeface="Plus Jakarta Sans Medium"/>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41"/>
          <p:cNvSpPr txBox="1">
            <a:spLocks noGrp="1"/>
          </p:cNvSpPr>
          <p:nvPr>
            <p:ph type="body" idx="1"/>
          </p:nvPr>
        </p:nvSpPr>
        <p:spPr>
          <a:xfrm>
            <a:off x="1019175" y="84368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1"/>
          <p:cNvSpPr txBox="1">
            <a:spLocks noGrp="1"/>
          </p:cNvSpPr>
          <p:nvPr>
            <p:ph type="body" idx="3"/>
          </p:nvPr>
        </p:nvSpPr>
        <p:spPr>
          <a:xfrm>
            <a:off x="1033123" y="2530653"/>
            <a:ext cx="640080"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41"/>
          <p:cNvSpPr txBox="1">
            <a:spLocks noGrp="1"/>
          </p:cNvSpPr>
          <p:nvPr>
            <p:ph type="body" idx="4"/>
          </p:nvPr>
        </p:nvSpPr>
        <p:spPr>
          <a:xfrm>
            <a:off x="1863914" y="2549162"/>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41"/>
          <p:cNvSpPr txBox="1">
            <a:spLocks noGrp="1"/>
          </p:cNvSpPr>
          <p:nvPr>
            <p:ph type="body" idx="5"/>
          </p:nvPr>
        </p:nvSpPr>
        <p:spPr>
          <a:xfrm>
            <a:off x="1863914" y="2819696"/>
            <a:ext cx="5047488" cy="55778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1"/>
          <p:cNvSpPr txBox="1">
            <a:spLocks noGrp="1"/>
          </p:cNvSpPr>
          <p:nvPr>
            <p:ph type="body" idx="6"/>
          </p:nvPr>
        </p:nvSpPr>
        <p:spPr>
          <a:xfrm>
            <a:off x="1033123" y="3849181"/>
            <a:ext cx="640080"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1"/>
          <p:cNvSpPr txBox="1">
            <a:spLocks noGrp="1"/>
          </p:cNvSpPr>
          <p:nvPr>
            <p:ph type="body" idx="7"/>
          </p:nvPr>
        </p:nvSpPr>
        <p:spPr>
          <a:xfrm>
            <a:off x="1863914" y="3867690"/>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1"/>
          <p:cNvSpPr txBox="1">
            <a:spLocks noGrp="1"/>
          </p:cNvSpPr>
          <p:nvPr>
            <p:ph type="body" idx="8"/>
          </p:nvPr>
        </p:nvSpPr>
        <p:spPr>
          <a:xfrm>
            <a:off x="1863914" y="4138224"/>
            <a:ext cx="5047488" cy="55778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1"/>
          <p:cNvSpPr txBox="1">
            <a:spLocks noGrp="1"/>
          </p:cNvSpPr>
          <p:nvPr>
            <p:ph type="body" idx="9"/>
          </p:nvPr>
        </p:nvSpPr>
        <p:spPr>
          <a:xfrm>
            <a:off x="1033123" y="5167710"/>
            <a:ext cx="640080"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41"/>
          <p:cNvSpPr txBox="1">
            <a:spLocks noGrp="1"/>
          </p:cNvSpPr>
          <p:nvPr>
            <p:ph type="body" idx="13"/>
          </p:nvPr>
        </p:nvSpPr>
        <p:spPr>
          <a:xfrm>
            <a:off x="1863914" y="5186219"/>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41"/>
          <p:cNvSpPr txBox="1">
            <a:spLocks noGrp="1"/>
          </p:cNvSpPr>
          <p:nvPr>
            <p:ph type="body" idx="14"/>
          </p:nvPr>
        </p:nvSpPr>
        <p:spPr>
          <a:xfrm>
            <a:off x="1863914" y="5456753"/>
            <a:ext cx="5047488" cy="55778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p:cSld name="11">
    <p:spTree>
      <p:nvGrpSpPr>
        <p:cNvPr id="1" name="Shape 93"/>
        <p:cNvGrpSpPr/>
        <p:nvPr/>
      </p:nvGrpSpPr>
      <p:grpSpPr>
        <a:xfrm>
          <a:off x="0" y="0"/>
          <a:ext cx="0" cy="0"/>
          <a:chOff x="0" y="0"/>
          <a:chExt cx="0" cy="0"/>
        </a:xfrm>
      </p:grpSpPr>
      <p:sp>
        <p:nvSpPr>
          <p:cNvPr id="94" name="Google Shape;94;p42"/>
          <p:cNvSpPr>
            <a:spLocks noGrp="1"/>
          </p:cNvSpPr>
          <p:nvPr>
            <p:ph type="pic" idx="2"/>
          </p:nvPr>
        </p:nvSpPr>
        <p:spPr>
          <a:xfrm>
            <a:off x="4936331" y="933450"/>
            <a:ext cx="2321719" cy="4991101"/>
          </a:xfrm>
          <a:prstGeom prst="rect">
            <a:avLst/>
          </a:prstGeom>
          <a:gradFill>
            <a:gsLst>
              <a:gs pos="0">
                <a:srgbClr val="D8D8D8"/>
              </a:gs>
              <a:gs pos="100000">
                <a:srgbClr val="A5A5A5"/>
              </a:gs>
            </a:gsLst>
            <a:lin ang="2700000" scaled="0"/>
          </a:gradFill>
          <a:ln>
            <a:noFill/>
          </a:ln>
        </p:spPr>
      </p:sp>
      <p:sp>
        <p:nvSpPr>
          <p:cNvPr id="95" name="Google Shape;95;p42"/>
          <p:cNvSpPr txBox="1">
            <a:spLocks noGrp="1"/>
          </p:cNvSpPr>
          <p:nvPr>
            <p:ph type="title"/>
          </p:nvPr>
        </p:nvSpPr>
        <p:spPr>
          <a:xfrm>
            <a:off x="1019175" y="2782555"/>
            <a:ext cx="3035808" cy="15727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800"/>
              <a:buFont typeface="Plus Jakarta Sans Medium"/>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42"/>
          <p:cNvSpPr txBox="1">
            <a:spLocks noGrp="1"/>
          </p:cNvSpPr>
          <p:nvPr>
            <p:ph type="body" idx="1"/>
          </p:nvPr>
        </p:nvSpPr>
        <p:spPr>
          <a:xfrm>
            <a:off x="1019175" y="250601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42"/>
          <p:cNvSpPr txBox="1">
            <a:spLocks noGrp="1"/>
          </p:cNvSpPr>
          <p:nvPr>
            <p:ph type="body" idx="3"/>
          </p:nvPr>
        </p:nvSpPr>
        <p:spPr>
          <a:xfrm>
            <a:off x="7905214" y="1659084"/>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42"/>
          <p:cNvSpPr txBox="1">
            <a:spLocks noGrp="1"/>
          </p:cNvSpPr>
          <p:nvPr>
            <p:ph type="body" idx="4"/>
          </p:nvPr>
        </p:nvSpPr>
        <p:spPr>
          <a:xfrm>
            <a:off x="7905214" y="1933603"/>
            <a:ext cx="332841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42"/>
          <p:cNvSpPr txBox="1">
            <a:spLocks noGrp="1"/>
          </p:cNvSpPr>
          <p:nvPr>
            <p:ph type="body" idx="5"/>
          </p:nvPr>
        </p:nvSpPr>
        <p:spPr>
          <a:xfrm>
            <a:off x="7905214" y="2977612"/>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42"/>
          <p:cNvSpPr txBox="1">
            <a:spLocks noGrp="1"/>
          </p:cNvSpPr>
          <p:nvPr>
            <p:ph type="body" idx="6"/>
          </p:nvPr>
        </p:nvSpPr>
        <p:spPr>
          <a:xfrm>
            <a:off x="7905214" y="3252131"/>
            <a:ext cx="332841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42"/>
          <p:cNvSpPr txBox="1">
            <a:spLocks noGrp="1"/>
          </p:cNvSpPr>
          <p:nvPr>
            <p:ph type="body" idx="7"/>
          </p:nvPr>
        </p:nvSpPr>
        <p:spPr>
          <a:xfrm>
            <a:off x="7905214" y="4296141"/>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42"/>
          <p:cNvSpPr txBox="1">
            <a:spLocks noGrp="1"/>
          </p:cNvSpPr>
          <p:nvPr>
            <p:ph type="body" idx="8"/>
          </p:nvPr>
        </p:nvSpPr>
        <p:spPr>
          <a:xfrm>
            <a:off x="7905214" y="4570660"/>
            <a:ext cx="332841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p:cSld name="12">
    <p:spTree>
      <p:nvGrpSpPr>
        <p:cNvPr id="1" name="Shape 103"/>
        <p:cNvGrpSpPr/>
        <p:nvPr/>
      </p:nvGrpSpPr>
      <p:grpSpPr>
        <a:xfrm>
          <a:off x="0" y="0"/>
          <a:ext cx="0" cy="0"/>
          <a:chOff x="0" y="0"/>
          <a:chExt cx="0" cy="0"/>
        </a:xfrm>
      </p:grpSpPr>
      <p:sp>
        <p:nvSpPr>
          <p:cNvPr id="104" name="Google Shape;104;p43"/>
          <p:cNvSpPr>
            <a:spLocks noGrp="1"/>
          </p:cNvSpPr>
          <p:nvPr>
            <p:ph type="pic" idx="2"/>
          </p:nvPr>
        </p:nvSpPr>
        <p:spPr>
          <a:xfrm>
            <a:off x="3776883" y="1119276"/>
            <a:ext cx="4694425" cy="2924627"/>
          </a:xfrm>
          <a:prstGeom prst="rect">
            <a:avLst/>
          </a:prstGeom>
          <a:gradFill>
            <a:gsLst>
              <a:gs pos="0">
                <a:srgbClr val="D8D8D8"/>
              </a:gs>
              <a:gs pos="100000">
                <a:srgbClr val="A5A5A5"/>
              </a:gs>
            </a:gsLst>
            <a:lin ang="2700000" scaled="0"/>
          </a:gradFill>
          <a:ln>
            <a:noFill/>
          </a:ln>
        </p:spPr>
      </p:sp>
      <p:sp>
        <p:nvSpPr>
          <p:cNvPr id="105" name="Google Shape;105;p43"/>
          <p:cNvSpPr txBox="1">
            <a:spLocks noGrp="1"/>
          </p:cNvSpPr>
          <p:nvPr>
            <p:ph type="body" idx="1"/>
          </p:nvPr>
        </p:nvSpPr>
        <p:spPr>
          <a:xfrm>
            <a:off x="2046798" y="5398723"/>
            <a:ext cx="8101584" cy="44805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43"/>
          <p:cNvSpPr txBox="1">
            <a:spLocks noGrp="1"/>
          </p:cNvSpPr>
          <p:nvPr>
            <p:ph type="body" idx="3"/>
          </p:nvPr>
        </p:nvSpPr>
        <p:spPr>
          <a:xfrm>
            <a:off x="2046798" y="5124953"/>
            <a:ext cx="811072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p:cSld name="13">
    <p:spTree>
      <p:nvGrpSpPr>
        <p:cNvPr id="1" name="Shape 107"/>
        <p:cNvGrpSpPr/>
        <p:nvPr/>
      </p:nvGrpSpPr>
      <p:grpSpPr>
        <a:xfrm>
          <a:off x="0" y="0"/>
          <a:ext cx="0" cy="0"/>
          <a:chOff x="0" y="0"/>
          <a:chExt cx="0" cy="0"/>
        </a:xfrm>
      </p:grpSpPr>
      <p:sp>
        <p:nvSpPr>
          <p:cNvPr id="108" name="Google Shape;108;p44"/>
          <p:cNvSpPr/>
          <p:nvPr/>
        </p:nvSpPr>
        <p:spPr>
          <a:xfrm>
            <a:off x="694782" y="441326"/>
            <a:ext cx="11089231" cy="597535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44"/>
          <p:cNvSpPr/>
          <p:nvPr/>
        </p:nvSpPr>
        <p:spPr>
          <a:xfrm>
            <a:off x="407988" y="441326"/>
            <a:ext cx="286794" cy="59753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44"/>
          <p:cNvSpPr>
            <a:spLocks noGrp="1"/>
          </p:cNvSpPr>
          <p:nvPr>
            <p:ph type="pic" idx="2"/>
          </p:nvPr>
        </p:nvSpPr>
        <p:spPr>
          <a:xfrm>
            <a:off x="7956550" y="400050"/>
            <a:ext cx="3076575" cy="6602382"/>
          </a:xfrm>
          <a:prstGeom prst="rect">
            <a:avLst/>
          </a:prstGeom>
          <a:gradFill>
            <a:gsLst>
              <a:gs pos="0">
                <a:srgbClr val="D8D8D8"/>
              </a:gs>
              <a:gs pos="100000">
                <a:srgbClr val="A5A5A5"/>
              </a:gs>
            </a:gsLst>
            <a:lin ang="2700000" scaled="0"/>
          </a:gradFill>
          <a:ln>
            <a:noFill/>
          </a:ln>
        </p:spPr>
      </p:sp>
      <p:sp>
        <p:nvSpPr>
          <p:cNvPr id="111" name="Google Shape;111;p44"/>
          <p:cNvSpPr txBox="1">
            <a:spLocks noGrp="1"/>
          </p:cNvSpPr>
          <p:nvPr>
            <p:ph type="title"/>
          </p:nvPr>
        </p:nvSpPr>
        <p:spPr>
          <a:xfrm>
            <a:off x="1447800" y="1693218"/>
            <a:ext cx="5559552" cy="34747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4400"/>
              <a:buFont typeface="Plus Jakarta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p:cSld name="14">
    <p:spTree>
      <p:nvGrpSpPr>
        <p:cNvPr id="1" name="Shape 112"/>
        <p:cNvGrpSpPr/>
        <p:nvPr/>
      </p:nvGrpSpPr>
      <p:grpSpPr>
        <a:xfrm>
          <a:off x="0" y="0"/>
          <a:ext cx="0" cy="0"/>
          <a:chOff x="0" y="0"/>
          <a:chExt cx="0" cy="0"/>
        </a:xfrm>
      </p:grpSpPr>
      <p:sp>
        <p:nvSpPr>
          <p:cNvPr id="113" name="Google Shape;113;p45"/>
          <p:cNvSpPr txBox="1">
            <a:spLocks noGrp="1"/>
          </p:cNvSpPr>
          <p:nvPr>
            <p:ph type="title"/>
          </p:nvPr>
        </p:nvSpPr>
        <p:spPr>
          <a:xfrm>
            <a:off x="1018381" y="1482598"/>
            <a:ext cx="5065776" cy="15727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800"/>
              <a:buFont typeface="Plus Jakarta Sans Medium"/>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45"/>
          <p:cNvSpPr txBox="1">
            <a:spLocks noGrp="1"/>
          </p:cNvSpPr>
          <p:nvPr>
            <p:ph type="body" idx="1"/>
          </p:nvPr>
        </p:nvSpPr>
        <p:spPr>
          <a:xfrm>
            <a:off x="1018381" y="1209163"/>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45"/>
          <p:cNvSpPr txBox="1">
            <a:spLocks noGrp="1"/>
          </p:cNvSpPr>
          <p:nvPr>
            <p:ph type="body" idx="2"/>
          </p:nvPr>
        </p:nvSpPr>
        <p:spPr>
          <a:xfrm>
            <a:off x="6565392" y="1434785"/>
            <a:ext cx="856688"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45"/>
          <p:cNvSpPr txBox="1">
            <a:spLocks noGrp="1"/>
          </p:cNvSpPr>
          <p:nvPr>
            <p:ph type="body" idx="3"/>
          </p:nvPr>
        </p:nvSpPr>
        <p:spPr>
          <a:xfrm>
            <a:off x="7530495" y="1453294"/>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45"/>
          <p:cNvSpPr txBox="1">
            <a:spLocks noGrp="1"/>
          </p:cNvSpPr>
          <p:nvPr>
            <p:ph type="body" idx="4"/>
          </p:nvPr>
        </p:nvSpPr>
        <p:spPr>
          <a:xfrm>
            <a:off x="7530495" y="1743201"/>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45"/>
          <p:cNvSpPr txBox="1">
            <a:spLocks noGrp="1"/>
          </p:cNvSpPr>
          <p:nvPr>
            <p:ph type="body" idx="5"/>
          </p:nvPr>
        </p:nvSpPr>
        <p:spPr>
          <a:xfrm>
            <a:off x="6565392" y="3005367"/>
            <a:ext cx="856688"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5"/>
          <p:cNvSpPr txBox="1">
            <a:spLocks noGrp="1"/>
          </p:cNvSpPr>
          <p:nvPr>
            <p:ph type="body" idx="6"/>
          </p:nvPr>
        </p:nvSpPr>
        <p:spPr>
          <a:xfrm>
            <a:off x="7530495" y="3023876"/>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45"/>
          <p:cNvSpPr txBox="1">
            <a:spLocks noGrp="1"/>
          </p:cNvSpPr>
          <p:nvPr>
            <p:ph type="body" idx="7"/>
          </p:nvPr>
        </p:nvSpPr>
        <p:spPr>
          <a:xfrm>
            <a:off x="7530495" y="3313783"/>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45"/>
          <p:cNvSpPr txBox="1">
            <a:spLocks noGrp="1"/>
          </p:cNvSpPr>
          <p:nvPr>
            <p:ph type="body" idx="8"/>
          </p:nvPr>
        </p:nvSpPr>
        <p:spPr>
          <a:xfrm>
            <a:off x="6565392" y="4575948"/>
            <a:ext cx="856688"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45"/>
          <p:cNvSpPr txBox="1">
            <a:spLocks noGrp="1"/>
          </p:cNvSpPr>
          <p:nvPr>
            <p:ph type="body" idx="9"/>
          </p:nvPr>
        </p:nvSpPr>
        <p:spPr>
          <a:xfrm>
            <a:off x="7530495" y="4594457"/>
            <a:ext cx="221284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45"/>
          <p:cNvSpPr txBox="1">
            <a:spLocks noGrp="1"/>
          </p:cNvSpPr>
          <p:nvPr>
            <p:ph type="body" idx="13"/>
          </p:nvPr>
        </p:nvSpPr>
        <p:spPr>
          <a:xfrm>
            <a:off x="7530495" y="4884364"/>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guide id="3" pos="7423">
          <p15:clr>
            <a:srgbClr val="FBAE40"/>
          </p15:clr>
        </p15:guide>
        <p15:guide id="4" orient="horz" pos="4042">
          <p15:clr>
            <a:srgbClr val="FBAE40"/>
          </p15:clr>
        </p15:guide>
        <p15:guide id="5" orient="horz" pos="278">
          <p15:clr>
            <a:srgbClr val="FBAE40"/>
          </p15:clr>
        </p15:guide>
        <p15:guide id="6" orient="horz" pos="648">
          <p15:clr>
            <a:srgbClr val="FBAE40"/>
          </p15:clr>
        </p15:guide>
        <p15:guide id="7" orient="horz" pos="367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p:cSld name="16">
    <p:spTree>
      <p:nvGrpSpPr>
        <p:cNvPr id="1" name="Shape 125"/>
        <p:cNvGrpSpPr/>
        <p:nvPr/>
      </p:nvGrpSpPr>
      <p:grpSpPr>
        <a:xfrm>
          <a:off x="0" y="0"/>
          <a:ext cx="0" cy="0"/>
          <a:chOff x="0" y="0"/>
          <a:chExt cx="0" cy="0"/>
        </a:xfrm>
      </p:grpSpPr>
      <p:sp>
        <p:nvSpPr>
          <p:cNvPr id="126" name="Google Shape;126;p47"/>
          <p:cNvSpPr>
            <a:spLocks noGrp="1"/>
          </p:cNvSpPr>
          <p:nvPr>
            <p:ph type="pic" idx="2"/>
          </p:nvPr>
        </p:nvSpPr>
        <p:spPr>
          <a:xfrm>
            <a:off x="1026263" y="2127356"/>
            <a:ext cx="4995276" cy="2992364"/>
          </a:xfrm>
          <a:prstGeom prst="rect">
            <a:avLst/>
          </a:prstGeom>
          <a:gradFill>
            <a:gsLst>
              <a:gs pos="0">
                <a:srgbClr val="D8D8D8"/>
              </a:gs>
              <a:gs pos="100000">
                <a:srgbClr val="A5A5A5"/>
              </a:gs>
            </a:gsLst>
            <a:lin ang="2700000" scaled="0"/>
          </a:gradFill>
          <a:ln>
            <a:noFill/>
          </a:ln>
        </p:spPr>
      </p:sp>
      <p:sp>
        <p:nvSpPr>
          <p:cNvPr id="127" name="Google Shape;127;p47"/>
          <p:cNvSpPr>
            <a:spLocks noGrp="1"/>
          </p:cNvSpPr>
          <p:nvPr>
            <p:ph type="pic" idx="3"/>
          </p:nvPr>
        </p:nvSpPr>
        <p:spPr>
          <a:xfrm>
            <a:off x="6157016" y="2127357"/>
            <a:ext cx="5017397" cy="2992364"/>
          </a:xfrm>
          <a:prstGeom prst="rect">
            <a:avLst/>
          </a:prstGeom>
          <a:gradFill>
            <a:gsLst>
              <a:gs pos="0">
                <a:srgbClr val="D8D8D8"/>
              </a:gs>
              <a:gs pos="100000">
                <a:srgbClr val="A5A5A5"/>
              </a:gs>
            </a:gsLst>
            <a:lin ang="2700000" scaled="0"/>
          </a:gradFill>
          <a:ln>
            <a:noFill/>
          </a:ln>
        </p:spPr>
      </p:sp>
      <p:sp>
        <p:nvSpPr>
          <p:cNvPr id="128" name="Google Shape;128;p47"/>
          <p:cNvSpPr txBox="1">
            <a:spLocks noGrp="1"/>
          </p:cNvSpPr>
          <p:nvPr>
            <p:ph type="title"/>
          </p:nvPr>
        </p:nvSpPr>
        <p:spPr>
          <a:xfrm>
            <a:off x="1026264" y="1032498"/>
            <a:ext cx="5065776" cy="70408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4000"/>
              <a:buFont typeface="Plus Jakarta Sans Medium"/>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47"/>
          <p:cNvSpPr txBox="1">
            <a:spLocks noGrp="1"/>
          </p:cNvSpPr>
          <p:nvPr>
            <p:ph type="body" idx="1"/>
          </p:nvPr>
        </p:nvSpPr>
        <p:spPr>
          <a:xfrm>
            <a:off x="1026264" y="69037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47"/>
          <p:cNvSpPr txBox="1">
            <a:spLocks noGrp="1"/>
          </p:cNvSpPr>
          <p:nvPr>
            <p:ph type="body" idx="4"/>
          </p:nvPr>
        </p:nvSpPr>
        <p:spPr>
          <a:xfrm>
            <a:off x="1416279" y="5557466"/>
            <a:ext cx="4215384"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47"/>
          <p:cNvSpPr txBox="1">
            <a:spLocks noGrp="1"/>
          </p:cNvSpPr>
          <p:nvPr>
            <p:ph type="body" idx="5"/>
          </p:nvPr>
        </p:nvSpPr>
        <p:spPr>
          <a:xfrm>
            <a:off x="1416279" y="5284733"/>
            <a:ext cx="191109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47"/>
          <p:cNvSpPr txBox="1">
            <a:spLocks noGrp="1"/>
          </p:cNvSpPr>
          <p:nvPr>
            <p:ph type="body" idx="6"/>
          </p:nvPr>
        </p:nvSpPr>
        <p:spPr>
          <a:xfrm>
            <a:off x="6560337" y="5557466"/>
            <a:ext cx="4215384"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47"/>
          <p:cNvSpPr txBox="1">
            <a:spLocks noGrp="1"/>
          </p:cNvSpPr>
          <p:nvPr>
            <p:ph type="body" idx="7"/>
          </p:nvPr>
        </p:nvSpPr>
        <p:spPr>
          <a:xfrm>
            <a:off x="6560337" y="5284733"/>
            <a:ext cx="191109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p:cSld name="17">
    <p:spTree>
      <p:nvGrpSpPr>
        <p:cNvPr id="1" name="Shape 134"/>
        <p:cNvGrpSpPr/>
        <p:nvPr/>
      </p:nvGrpSpPr>
      <p:grpSpPr>
        <a:xfrm>
          <a:off x="0" y="0"/>
          <a:ext cx="0" cy="0"/>
          <a:chOff x="0" y="0"/>
          <a:chExt cx="0" cy="0"/>
        </a:xfrm>
      </p:grpSpPr>
      <p:sp>
        <p:nvSpPr>
          <p:cNvPr id="135" name="Google Shape;135;p48"/>
          <p:cNvSpPr>
            <a:spLocks noGrp="1"/>
          </p:cNvSpPr>
          <p:nvPr>
            <p:ph type="pic" idx="2"/>
          </p:nvPr>
        </p:nvSpPr>
        <p:spPr>
          <a:xfrm>
            <a:off x="741817" y="441325"/>
            <a:ext cx="5145087" cy="5975350"/>
          </a:xfrm>
          <a:prstGeom prst="rect">
            <a:avLst/>
          </a:prstGeom>
          <a:gradFill>
            <a:gsLst>
              <a:gs pos="0">
                <a:srgbClr val="D8D8D8"/>
              </a:gs>
              <a:gs pos="100000">
                <a:srgbClr val="A5A5A5"/>
              </a:gs>
            </a:gsLst>
            <a:lin ang="2700000" scaled="0"/>
          </a:gradFill>
          <a:ln>
            <a:noFill/>
          </a:ln>
        </p:spPr>
      </p:sp>
      <p:sp>
        <p:nvSpPr>
          <p:cNvPr id="136" name="Google Shape;136;p48"/>
          <p:cNvSpPr>
            <a:spLocks noGrp="1"/>
          </p:cNvSpPr>
          <p:nvPr>
            <p:ph type="pic" idx="3"/>
          </p:nvPr>
        </p:nvSpPr>
        <p:spPr>
          <a:xfrm>
            <a:off x="5886905" y="441325"/>
            <a:ext cx="5897109" cy="5975350"/>
          </a:xfrm>
          <a:prstGeom prst="rect">
            <a:avLst/>
          </a:prstGeom>
          <a:gradFill>
            <a:gsLst>
              <a:gs pos="0">
                <a:srgbClr val="D8D8D8"/>
              </a:gs>
              <a:gs pos="100000">
                <a:srgbClr val="A5A5A5"/>
              </a:gs>
            </a:gsLst>
            <a:lin ang="2700000" scaled="0"/>
          </a:gradFill>
          <a:ln>
            <a:noFill/>
          </a:ln>
        </p:spPr>
      </p:sp>
      <p:sp>
        <p:nvSpPr>
          <p:cNvPr id="137" name="Google Shape;137;p48"/>
          <p:cNvSpPr txBox="1">
            <a:spLocks noGrp="1"/>
          </p:cNvSpPr>
          <p:nvPr>
            <p:ph type="title"/>
          </p:nvPr>
        </p:nvSpPr>
        <p:spPr>
          <a:xfrm>
            <a:off x="1771979" y="4065255"/>
            <a:ext cx="3776472" cy="95097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2800"/>
              <a:buFont typeface="Plus Jakarta Sans Medium"/>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48"/>
          <p:cNvSpPr txBox="1">
            <a:spLocks noGrp="1"/>
          </p:cNvSpPr>
          <p:nvPr>
            <p:ph type="body" idx="1"/>
          </p:nvPr>
        </p:nvSpPr>
        <p:spPr>
          <a:xfrm>
            <a:off x="1771979" y="3726701"/>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8"/>
          <p:cNvSpPr txBox="1">
            <a:spLocks noGrp="1"/>
          </p:cNvSpPr>
          <p:nvPr>
            <p:ph type="body" idx="4"/>
          </p:nvPr>
        </p:nvSpPr>
        <p:spPr>
          <a:xfrm>
            <a:off x="1771163" y="5083544"/>
            <a:ext cx="3785616"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p:cSld name="18">
    <p:spTree>
      <p:nvGrpSpPr>
        <p:cNvPr id="1" name="Shape 140"/>
        <p:cNvGrpSpPr/>
        <p:nvPr/>
      </p:nvGrpSpPr>
      <p:grpSpPr>
        <a:xfrm>
          <a:off x="0" y="0"/>
          <a:ext cx="0" cy="0"/>
          <a:chOff x="0" y="0"/>
          <a:chExt cx="0" cy="0"/>
        </a:xfrm>
      </p:grpSpPr>
      <p:sp>
        <p:nvSpPr>
          <p:cNvPr id="141" name="Google Shape;141;p49"/>
          <p:cNvSpPr>
            <a:spLocks noGrp="1"/>
          </p:cNvSpPr>
          <p:nvPr>
            <p:ph type="pic" idx="2"/>
          </p:nvPr>
        </p:nvSpPr>
        <p:spPr>
          <a:xfrm>
            <a:off x="7113588" y="0"/>
            <a:ext cx="5081588" cy="6416675"/>
          </a:xfrm>
          <a:prstGeom prst="rect">
            <a:avLst/>
          </a:prstGeom>
          <a:gradFill>
            <a:gsLst>
              <a:gs pos="0">
                <a:srgbClr val="D8D8D8"/>
              </a:gs>
              <a:gs pos="100000">
                <a:srgbClr val="A5A5A5"/>
              </a:gs>
            </a:gsLst>
            <a:lin ang="2700000" scaled="0"/>
          </a:gradFill>
          <a:ln>
            <a:noFill/>
          </a:ln>
        </p:spPr>
      </p:sp>
      <p:sp>
        <p:nvSpPr>
          <p:cNvPr id="142" name="Google Shape;142;p49"/>
          <p:cNvSpPr txBox="1">
            <a:spLocks noGrp="1"/>
          </p:cNvSpPr>
          <p:nvPr>
            <p:ph type="title"/>
          </p:nvPr>
        </p:nvSpPr>
        <p:spPr>
          <a:xfrm>
            <a:off x="1026264" y="1979466"/>
            <a:ext cx="4718304" cy="31729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49"/>
          <p:cNvSpPr txBox="1">
            <a:spLocks noGrp="1"/>
          </p:cNvSpPr>
          <p:nvPr>
            <p:ph type="body" idx="1"/>
          </p:nvPr>
        </p:nvSpPr>
        <p:spPr>
          <a:xfrm>
            <a:off x="1019175" y="170579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p:cSld name="19">
    <p:spTree>
      <p:nvGrpSpPr>
        <p:cNvPr id="1" name="Shape 144"/>
        <p:cNvGrpSpPr/>
        <p:nvPr/>
      </p:nvGrpSpPr>
      <p:grpSpPr>
        <a:xfrm>
          <a:off x="0" y="0"/>
          <a:ext cx="0" cy="0"/>
          <a:chOff x="0" y="0"/>
          <a:chExt cx="0" cy="0"/>
        </a:xfrm>
      </p:grpSpPr>
      <p:sp>
        <p:nvSpPr>
          <p:cNvPr id="145" name="Google Shape;145;p50"/>
          <p:cNvSpPr>
            <a:spLocks noGrp="1"/>
          </p:cNvSpPr>
          <p:nvPr>
            <p:ph type="pic" idx="2"/>
          </p:nvPr>
        </p:nvSpPr>
        <p:spPr>
          <a:xfrm>
            <a:off x="0" y="0"/>
            <a:ext cx="12192000" cy="3759198"/>
          </a:xfrm>
          <a:prstGeom prst="rect">
            <a:avLst/>
          </a:prstGeom>
          <a:gradFill>
            <a:gsLst>
              <a:gs pos="0">
                <a:srgbClr val="D8D8D8"/>
              </a:gs>
              <a:gs pos="100000">
                <a:srgbClr val="A5A5A5"/>
              </a:gs>
            </a:gsLst>
            <a:lin ang="2700000" scaled="0"/>
          </a:gradFill>
          <a:ln>
            <a:noFill/>
          </a:ln>
        </p:spPr>
      </p:sp>
      <p:sp>
        <p:nvSpPr>
          <p:cNvPr id="146" name="Google Shape;146;p50"/>
          <p:cNvSpPr txBox="1">
            <a:spLocks noGrp="1"/>
          </p:cNvSpPr>
          <p:nvPr>
            <p:ph type="title"/>
          </p:nvPr>
        </p:nvSpPr>
        <p:spPr>
          <a:xfrm>
            <a:off x="1030224" y="4422489"/>
            <a:ext cx="5065776" cy="132588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50"/>
          <p:cNvSpPr txBox="1">
            <a:spLocks noGrp="1"/>
          </p:cNvSpPr>
          <p:nvPr>
            <p:ph type="body" idx="1"/>
          </p:nvPr>
        </p:nvSpPr>
        <p:spPr>
          <a:xfrm>
            <a:off x="7459946" y="4682963"/>
            <a:ext cx="291693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50"/>
          <p:cNvSpPr txBox="1">
            <a:spLocks noGrp="1"/>
          </p:cNvSpPr>
          <p:nvPr>
            <p:ph type="body" idx="3"/>
          </p:nvPr>
        </p:nvSpPr>
        <p:spPr>
          <a:xfrm>
            <a:off x="7463758" y="4972870"/>
            <a:ext cx="363931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9" name="Google Shape;149;p50"/>
          <p:cNvSpPr txBox="1">
            <a:spLocks noGrp="1"/>
          </p:cNvSpPr>
          <p:nvPr>
            <p:ph type="body" idx="4"/>
          </p:nvPr>
        </p:nvSpPr>
        <p:spPr>
          <a:xfrm>
            <a:off x="1030224" y="4086602"/>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p:cSld name="02">
    <p:spTree>
      <p:nvGrpSpPr>
        <p:cNvPr id="1" name="Shape 15"/>
        <p:cNvGrpSpPr/>
        <p:nvPr/>
      </p:nvGrpSpPr>
      <p:grpSpPr>
        <a:xfrm>
          <a:off x="0" y="0"/>
          <a:ext cx="0" cy="0"/>
          <a:chOff x="0" y="0"/>
          <a:chExt cx="0" cy="0"/>
        </a:xfrm>
      </p:grpSpPr>
      <p:sp>
        <p:nvSpPr>
          <p:cNvPr id="16" name="Google Shape;16;p33"/>
          <p:cNvSpPr>
            <a:spLocks noGrp="1"/>
          </p:cNvSpPr>
          <p:nvPr>
            <p:ph type="pic" idx="2"/>
          </p:nvPr>
        </p:nvSpPr>
        <p:spPr>
          <a:xfrm>
            <a:off x="5081590" y="0"/>
            <a:ext cx="7110411" cy="5587998"/>
          </a:xfrm>
          <a:prstGeom prst="rect">
            <a:avLst/>
          </a:prstGeom>
          <a:gradFill>
            <a:gsLst>
              <a:gs pos="0">
                <a:srgbClr val="D8D8D8"/>
              </a:gs>
              <a:gs pos="100000">
                <a:srgbClr val="A5A5A5"/>
              </a:gs>
            </a:gsLst>
            <a:lin ang="2700000" scaled="0"/>
          </a:gradFill>
          <a:ln>
            <a:noFill/>
          </a:ln>
        </p:spPr>
      </p:sp>
      <p:sp>
        <p:nvSpPr>
          <p:cNvPr id="17" name="Google Shape;17;p33"/>
          <p:cNvSpPr txBox="1">
            <a:spLocks noGrp="1"/>
          </p:cNvSpPr>
          <p:nvPr>
            <p:ph type="title"/>
          </p:nvPr>
        </p:nvSpPr>
        <p:spPr>
          <a:xfrm>
            <a:off x="1026605" y="2688900"/>
            <a:ext cx="3035808" cy="175564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5400"/>
              <a:buFont typeface="Plus Jakarta Sans Medium"/>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3"/>
          <p:cNvSpPr txBox="1">
            <a:spLocks noGrp="1"/>
          </p:cNvSpPr>
          <p:nvPr>
            <p:ph type="body" idx="1"/>
          </p:nvPr>
        </p:nvSpPr>
        <p:spPr>
          <a:xfrm>
            <a:off x="5794026" y="5779103"/>
            <a:ext cx="5687568" cy="44805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33"/>
          <p:cNvSpPr txBox="1">
            <a:spLocks noGrp="1"/>
          </p:cNvSpPr>
          <p:nvPr>
            <p:ph type="body" idx="3"/>
          </p:nvPr>
        </p:nvSpPr>
        <p:spPr>
          <a:xfrm>
            <a:off x="1022413" y="24136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p:cSld name="20">
    <p:spTree>
      <p:nvGrpSpPr>
        <p:cNvPr id="1" name="Shape 150"/>
        <p:cNvGrpSpPr/>
        <p:nvPr/>
      </p:nvGrpSpPr>
      <p:grpSpPr>
        <a:xfrm>
          <a:off x="0" y="0"/>
          <a:ext cx="0" cy="0"/>
          <a:chOff x="0" y="0"/>
          <a:chExt cx="0" cy="0"/>
        </a:xfrm>
      </p:grpSpPr>
      <p:sp>
        <p:nvSpPr>
          <p:cNvPr id="151" name="Google Shape;151;p51"/>
          <p:cNvSpPr>
            <a:spLocks noGrp="1"/>
          </p:cNvSpPr>
          <p:nvPr>
            <p:ph type="pic" idx="2"/>
          </p:nvPr>
        </p:nvSpPr>
        <p:spPr>
          <a:xfrm>
            <a:off x="407989" y="441326"/>
            <a:ext cx="11376025" cy="5975350"/>
          </a:xfrm>
          <a:prstGeom prst="rect">
            <a:avLst/>
          </a:prstGeom>
          <a:gradFill>
            <a:gsLst>
              <a:gs pos="0">
                <a:srgbClr val="D8D8D8"/>
              </a:gs>
              <a:gs pos="100000">
                <a:srgbClr val="A5A5A5"/>
              </a:gs>
            </a:gsLst>
            <a:lin ang="2700000" scaled="0"/>
          </a:gradFill>
          <a:ln>
            <a:noFill/>
          </a:ln>
        </p:spPr>
      </p:sp>
      <p:sp>
        <p:nvSpPr>
          <p:cNvPr id="152" name="Google Shape;152;p51"/>
          <p:cNvSpPr txBox="1">
            <a:spLocks noGrp="1"/>
          </p:cNvSpPr>
          <p:nvPr>
            <p:ph type="title"/>
          </p:nvPr>
        </p:nvSpPr>
        <p:spPr>
          <a:xfrm>
            <a:off x="1162050" y="1578961"/>
            <a:ext cx="9866376" cy="258775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5400"/>
              <a:buFont typeface="Plus Jakarta Sans Medium"/>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51"/>
          <p:cNvSpPr txBox="1">
            <a:spLocks noGrp="1"/>
          </p:cNvSpPr>
          <p:nvPr>
            <p:ph type="body" idx="1"/>
          </p:nvPr>
        </p:nvSpPr>
        <p:spPr>
          <a:xfrm>
            <a:off x="1181207" y="5002289"/>
            <a:ext cx="1389888" cy="4023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2000"/>
              <a:buNone/>
              <a:defRPr sz="20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p:cSld name="21">
    <p:spTree>
      <p:nvGrpSpPr>
        <p:cNvPr id="1" name="Shape 154"/>
        <p:cNvGrpSpPr/>
        <p:nvPr/>
      </p:nvGrpSpPr>
      <p:grpSpPr>
        <a:xfrm>
          <a:off x="0" y="0"/>
          <a:ext cx="0" cy="0"/>
          <a:chOff x="0" y="0"/>
          <a:chExt cx="0" cy="0"/>
        </a:xfrm>
      </p:grpSpPr>
      <p:sp>
        <p:nvSpPr>
          <p:cNvPr id="155" name="Google Shape;155;p52"/>
          <p:cNvSpPr>
            <a:spLocks noGrp="1"/>
          </p:cNvSpPr>
          <p:nvPr>
            <p:ph type="pic" idx="2"/>
          </p:nvPr>
        </p:nvSpPr>
        <p:spPr>
          <a:xfrm>
            <a:off x="6935391" y="956288"/>
            <a:ext cx="4848621" cy="3792900"/>
          </a:xfrm>
          <a:prstGeom prst="rect">
            <a:avLst/>
          </a:prstGeom>
          <a:gradFill>
            <a:gsLst>
              <a:gs pos="0">
                <a:srgbClr val="D8D8D8"/>
              </a:gs>
              <a:gs pos="100000">
                <a:srgbClr val="A5A5A5"/>
              </a:gs>
            </a:gsLst>
            <a:lin ang="2700000" scaled="0"/>
          </a:gradFill>
          <a:ln>
            <a:noFill/>
          </a:ln>
        </p:spPr>
      </p:sp>
      <p:sp>
        <p:nvSpPr>
          <p:cNvPr id="156" name="Google Shape;156;p52"/>
          <p:cNvSpPr txBox="1">
            <a:spLocks noGrp="1"/>
          </p:cNvSpPr>
          <p:nvPr>
            <p:ph type="body" idx="1"/>
          </p:nvPr>
        </p:nvSpPr>
        <p:spPr>
          <a:xfrm>
            <a:off x="3999787" y="3397246"/>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52"/>
          <p:cNvSpPr txBox="1">
            <a:spLocks noGrp="1"/>
          </p:cNvSpPr>
          <p:nvPr>
            <p:ph type="body" idx="3"/>
          </p:nvPr>
        </p:nvSpPr>
        <p:spPr>
          <a:xfrm>
            <a:off x="3999787" y="2751265"/>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52"/>
          <p:cNvSpPr txBox="1">
            <a:spLocks noGrp="1"/>
          </p:cNvSpPr>
          <p:nvPr>
            <p:ph type="title"/>
          </p:nvPr>
        </p:nvSpPr>
        <p:spPr>
          <a:xfrm>
            <a:off x="1187102" y="1276075"/>
            <a:ext cx="3776472" cy="95097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2800"/>
              <a:buFont typeface="Plus Jakarta Sans Medium"/>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52"/>
          <p:cNvSpPr txBox="1">
            <a:spLocks noGrp="1"/>
          </p:cNvSpPr>
          <p:nvPr>
            <p:ph type="body" idx="4"/>
          </p:nvPr>
        </p:nvSpPr>
        <p:spPr>
          <a:xfrm>
            <a:off x="1180013" y="934616"/>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52"/>
          <p:cNvSpPr txBox="1">
            <a:spLocks noGrp="1"/>
          </p:cNvSpPr>
          <p:nvPr>
            <p:ph type="body" idx="5"/>
          </p:nvPr>
        </p:nvSpPr>
        <p:spPr>
          <a:xfrm>
            <a:off x="3999787" y="3107660"/>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52"/>
          <p:cNvSpPr txBox="1">
            <a:spLocks noGrp="1"/>
          </p:cNvSpPr>
          <p:nvPr>
            <p:ph type="body" idx="6"/>
          </p:nvPr>
        </p:nvSpPr>
        <p:spPr>
          <a:xfrm>
            <a:off x="3999787" y="5131888"/>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52"/>
          <p:cNvSpPr txBox="1">
            <a:spLocks noGrp="1"/>
          </p:cNvSpPr>
          <p:nvPr>
            <p:ph type="body" idx="7"/>
          </p:nvPr>
        </p:nvSpPr>
        <p:spPr>
          <a:xfrm>
            <a:off x="3999787" y="4485907"/>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52"/>
          <p:cNvSpPr txBox="1">
            <a:spLocks noGrp="1"/>
          </p:cNvSpPr>
          <p:nvPr>
            <p:ph type="body" idx="8"/>
          </p:nvPr>
        </p:nvSpPr>
        <p:spPr>
          <a:xfrm>
            <a:off x="3999787" y="4842302"/>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52"/>
          <p:cNvSpPr txBox="1">
            <a:spLocks noGrp="1"/>
          </p:cNvSpPr>
          <p:nvPr>
            <p:ph type="body" idx="9"/>
          </p:nvPr>
        </p:nvSpPr>
        <p:spPr>
          <a:xfrm>
            <a:off x="1146524" y="5131766"/>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52"/>
          <p:cNvSpPr txBox="1">
            <a:spLocks noGrp="1"/>
          </p:cNvSpPr>
          <p:nvPr>
            <p:ph type="body" idx="13"/>
          </p:nvPr>
        </p:nvSpPr>
        <p:spPr>
          <a:xfrm>
            <a:off x="1146524" y="4485785"/>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52"/>
          <p:cNvSpPr txBox="1">
            <a:spLocks noGrp="1"/>
          </p:cNvSpPr>
          <p:nvPr>
            <p:ph type="body" idx="14"/>
          </p:nvPr>
        </p:nvSpPr>
        <p:spPr>
          <a:xfrm>
            <a:off x="1146524" y="4842180"/>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52"/>
          <p:cNvSpPr txBox="1">
            <a:spLocks noGrp="1"/>
          </p:cNvSpPr>
          <p:nvPr>
            <p:ph type="body" idx="15"/>
          </p:nvPr>
        </p:nvSpPr>
        <p:spPr>
          <a:xfrm>
            <a:off x="1146524" y="3397368"/>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52"/>
          <p:cNvSpPr txBox="1">
            <a:spLocks noGrp="1"/>
          </p:cNvSpPr>
          <p:nvPr>
            <p:ph type="body" idx="16"/>
          </p:nvPr>
        </p:nvSpPr>
        <p:spPr>
          <a:xfrm>
            <a:off x="1146524" y="2751039"/>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52"/>
          <p:cNvSpPr txBox="1">
            <a:spLocks noGrp="1"/>
          </p:cNvSpPr>
          <p:nvPr>
            <p:ph type="body" idx="17"/>
          </p:nvPr>
        </p:nvSpPr>
        <p:spPr>
          <a:xfrm>
            <a:off x="1146524" y="3104981"/>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52"/>
          <p:cNvSpPr txBox="1">
            <a:spLocks noGrp="1"/>
          </p:cNvSpPr>
          <p:nvPr>
            <p:ph type="body" idx="18"/>
          </p:nvPr>
        </p:nvSpPr>
        <p:spPr>
          <a:xfrm>
            <a:off x="7394283" y="5239127"/>
            <a:ext cx="3931920"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52"/>
          <p:cNvSpPr txBox="1">
            <a:spLocks noGrp="1"/>
          </p:cNvSpPr>
          <p:nvPr>
            <p:ph type="body" idx="19"/>
          </p:nvPr>
        </p:nvSpPr>
        <p:spPr>
          <a:xfrm>
            <a:off x="7394283" y="4966394"/>
            <a:ext cx="191109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p:cSld name="22">
    <p:spTree>
      <p:nvGrpSpPr>
        <p:cNvPr id="1" name="Shape 172"/>
        <p:cNvGrpSpPr/>
        <p:nvPr/>
      </p:nvGrpSpPr>
      <p:grpSpPr>
        <a:xfrm>
          <a:off x="0" y="0"/>
          <a:ext cx="0" cy="0"/>
          <a:chOff x="0" y="0"/>
          <a:chExt cx="0" cy="0"/>
        </a:xfrm>
      </p:grpSpPr>
      <p:sp>
        <p:nvSpPr>
          <p:cNvPr id="173" name="Google Shape;173;p53"/>
          <p:cNvSpPr>
            <a:spLocks noGrp="1"/>
          </p:cNvSpPr>
          <p:nvPr>
            <p:ph type="pic" idx="2"/>
          </p:nvPr>
        </p:nvSpPr>
        <p:spPr>
          <a:xfrm>
            <a:off x="1592990" y="2836900"/>
            <a:ext cx="1288334" cy="1288334"/>
          </a:xfrm>
          <a:prstGeom prst="rect">
            <a:avLst/>
          </a:prstGeom>
          <a:gradFill>
            <a:gsLst>
              <a:gs pos="0">
                <a:srgbClr val="D8D8D8"/>
              </a:gs>
              <a:gs pos="100000">
                <a:srgbClr val="A5A5A5"/>
              </a:gs>
            </a:gsLst>
            <a:lin ang="2700000" scaled="0"/>
          </a:gradFill>
          <a:ln>
            <a:noFill/>
          </a:ln>
        </p:spPr>
      </p:sp>
      <p:sp>
        <p:nvSpPr>
          <p:cNvPr id="174" name="Google Shape;174;p53"/>
          <p:cNvSpPr>
            <a:spLocks noGrp="1"/>
          </p:cNvSpPr>
          <p:nvPr>
            <p:ph type="pic" idx="3"/>
          </p:nvPr>
        </p:nvSpPr>
        <p:spPr>
          <a:xfrm>
            <a:off x="4168444" y="2836900"/>
            <a:ext cx="1288334" cy="1288334"/>
          </a:xfrm>
          <a:prstGeom prst="rect">
            <a:avLst/>
          </a:prstGeom>
          <a:gradFill>
            <a:gsLst>
              <a:gs pos="0">
                <a:srgbClr val="D8D8D8"/>
              </a:gs>
              <a:gs pos="100000">
                <a:srgbClr val="A5A5A5"/>
              </a:gs>
            </a:gsLst>
            <a:lin ang="2700000" scaled="0"/>
          </a:gradFill>
          <a:ln>
            <a:noFill/>
          </a:ln>
        </p:spPr>
      </p:sp>
      <p:sp>
        <p:nvSpPr>
          <p:cNvPr id="175" name="Google Shape;175;p53"/>
          <p:cNvSpPr>
            <a:spLocks noGrp="1"/>
          </p:cNvSpPr>
          <p:nvPr>
            <p:ph type="pic" idx="4"/>
          </p:nvPr>
        </p:nvSpPr>
        <p:spPr>
          <a:xfrm>
            <a:off x="6743898" y="2836900"/>
            <a:ext cx="1288334" cy="1288334"/>
          </a:xfrm>
          <a:prstGeom prst="rect">
            <a:avLst/>
          </a:prstGeom>
          <a:gradFill>
            <a:gsLst>
              <a:gs pos="0">
                <a:srgbClr val="D8D8D8"/>
              </a:gs>
              <a:gs pos="100000">
                <a:srgbClr val="A5A5A5"/>
              </a:gs>
            </a:gsLst>
            <a:lin ang="2700000" scaled="0"/>
          </a:gradFill>
          <a:ln>
            <a:noFill/>
          </a:ln>
        </p:spPr>
      </p:sp>
      <p:sp>
        <p:nvSpPr>
          <p:cNvPr id="176" name="Google Shape;176;p53"/>
          <p:cNvSpPr>
            <a:spLocks noGrp="1"/>
          </p:cNvSpPr>
          <p:nvPr>
            <p:ph type="pic" idx="5"/>
          </p:nvPr>
        </p:nvSpPr>
        <p:spPr>
          <a:xfrm>
            <a:off x="9319353" y="2836900"/>
            <a:ext cx="1288334" cy="1288334"/>
          </a:xfrm>
          <a:prstGeom prst="rect">
            <a:avLst/>
          </a:prstGeom>
          <a:gradFill>
            <a:gsLst>
              <a:gs pos="0">
                <a:srgbClr val="D8D8D8"/>
              </a:gs>
              <a:gs pos="100000">
                <a:srgbClr val="A5A5A5"/>
              </a:gs>
            </a:gsLst>
            <a:lin ang="2700000" scaled="0"/>
          </a:gradFill>
          <a:ln>
            <a:noFill/>
          </a:ln>
        </p:spPr>
      </p:sp>
      <p:sp>
        <p:nvSpPr>
          <p:cNvPr id="177" name="Google Shape;177;p53"/>
          <p:cNvSpPr txBox="1">
            <a:spLocks noGrp="1"/>
          </p:cNvSpPr>
          <p:nvPr>
            <p:ph type="title"/>
          </p:nvPr>
        </p:nvSpPr>
        <p:spPr>
          <a:xfrm>
            <a:off x="1187101" y="1274956"/>
            <a:ext cx="4069080" cy="52120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2800"/>
              <a:buFont typeface="Plus Jakarta Sans Medium"/>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53"/>
          <p:cNvSpPr txBox="1">
            <a:spLocks noGrp="1"/>
          </p:cNvSpPr>
          <p:nvPr>
            <p:ph type="body" idx="1"/>
          </p:nvPr>
        </p:nvSpPr>
        <p:spPr>
          <a:xfrm>
            <a:off x="1187101" y="934616"/>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53"/>
          <p:cNvSpPr txBox="1">
            <a:spLocks noGrp="1"/>
          </p:cNvSpPr>
          <p:nvPr>
            <p:ph type="body" idx="6"/>
          </p:nvPr>
        </p:nvSpPr>
        <p:spPr>
          <a:xfrm>
            <a:off x="9170164"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53"/>
          <p:cNvSpPr txBox="1">
            <a:spLocks noGrp="1"/>
          </p:cNvSpPr>
          <p:nvPr>
            <p:ph type="body" idx="7"/>
          </p:nvPr>
        </p:nvSpPr>
        <p:spPr>
          <a:xfrm>
            <a:off x="8857297"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53"/>
          <p:cNvSpPr txBox="1">
            <a:spLocks noGrp="1"/>
          </p:cNvSpPr>
          <p:nvPr>
            <p:ph type="body" idx="8"/>
          </p:nvPr>
        </p:nvSpPr>
        <p:spPr>
          <a:xfrm>
            <a:off x="6096000" y="1095498"/>
            <a:ext cx="506577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53"/>
          <p:cNvSpPr txBox="1">
            <a:spLocks noGrp="1"/>
          </p:cNvSpPr>
          <p:nvPr>
            <p:ph type="body" idx="9"/>
          </p:nvPr>
        </p:nvSpPr>
        <p:spPr>
          <a:xfrm>
            <a:off x="6594709"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53"/>
          <p:cNvSpPr txBox="1">
            <a:spLocks noGrp="1"/>
          </p:cNvSpPr>
          <p:nvPr>
            <p:ph type="body" idx="13"/>
          </p:nvPr>
        </p:nvSpPr>
        <p:spPr>
          <a:xfrm>
            <a:off x="6281842"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53"/>
          <p:cNvSpPr txBox="1">
            <a:spLocks noGrp="1"/>
          </p:cNvSpPr>
          <p:nvPr>
            <p:ph type="body" idx="14"/>
          </p:nvPr>
        </p:nvSpPr>
        <p:spPr>
          <a:xfrm>
            <a:off x="4014912"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53"/>
          <p:cNvSpPr txBox="1">
            <a:spLocks noGrp="1"/>
          </p:cNvSpPr>
          <p:nvPr>
            <p:ph type="body" idx="15"/>
          </p:nvPr>
        </p:nvSpPr>
        <p:spPr>
          <a:xfrm>
            <a:off x="3705987"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6" name="Google Shape;186;p53"/>
          <p:cNvSpPr txBox="1">
            <a:spLocks noGrp="1"/>
          </p:cNvSpPr>
          <p:nvPr>
            <p:ph type="body" idx="16"/>
          </p:nvPr>
        </p:nvSpPr>
        <p:spPr>
          <a:xfrm>
            <a:off x="1439458" y="4615478"/>
            <a:ext cx="1591056" cy="81381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53"/>
          <p:cNvSpPr txBox="1">
            <a:spLocks noGrp="1"/>
          </p:cNvSpPr>
          <p:nvPr>
            <p:ph type="body" idx="17"/>
          </p:nvPr>
        </p:nvSpPr>
        <p:spPr>
          <a:xfrm>
            <a:off x="1130533" y="4296482"/>
            <a:ext cx="2212848" cy="27432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p:cSld name="23">
    <p:spTree>
      <p:nvGrpSpPr>
        <p:cNvPr id="1" name="Shape 188"/>
        <p:cNvGrpSpPr/>
        <p:nvPr/>
      </p:nvGrpSpPr>
      <p:grpSpPr>
        <a:xfrm>
          <a:off x="0" y="0"/>
          <a:ext cx="0" cy="0"/>
          <a:chOff x="0" y="0"/>
          <a:chExt cx="0" cy="0"/>
        </a:xfrm>
      </p:grpSpPr>
      <p:sp>
        <p:nvSpPr>
          <p:cNvPr id="189" name="Google Shape;189;p54"/>
          <p:cNvSpPr>
            <a:spLocks noGrp="1"/>
          </p:cNvSpPr>
          <p:nvPr>
            <p:ph type="pic" idx="2"/>
          </p:nvPr>
        </p:nvSpPr>
        <p:spPr>
          <a:xfrm>
            <a:off x="407988" y="441325"/>
            <a:ext cx="4673600" cy="5975350"/>
          </a:xfrm>
          <a:prstGeom prst="rect">
            <a:avLst/>
          </a:prstGeom>
          <a:gradFill>
            <a:gsLst>
              <a:gs pos="0">
                <a:srgbClr val="D8D8D8"/>
              </a:gs>
              <a:gs pos="100000">
                <a:srgbClr val="A5A5A5"/>
              </a:gs>
            </a:gsLst>
            <a:lin ang="2700000" scaled="0"/>
          </a:gradFill>
          <a:ln>
            <a:noFill/>
          </a:ln>
        </p:spPr>
      </p:sp>
      <p:sp>
        <p:nvSpPr>
          <p:cNvPr id="190" name="Google Shape;190;p54"/>
          <p:cNvSpPr txBox="1">
            <a:spLocks noGrp="1"/>
          </p:cNvSpPr>
          <p:nvPr>
            <p:ph type="title"/>
          </p:nvPr>
        </p:nvSpPr>
        <p:spPr>
          <a:xfrm>
            <a:off x="1085002" y="2538697"/>
            <a:ext cx="3328416" cy="212140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400"/>
              <a:buFont typeface="Plus Jakarta Sans Medium"/>
              <a:buNone/>
              <a:defRPr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54"/>
          <p:cNvSpPr txBox="1">
            <a:spLocks noGrp="1"/>
          </p:cNvSpPr>
          <p:nvPr>
            <p:ph type="body" idx="1"/>
          </p:nvPr>
        </p:nvSpPr>
        <p:spPr>
          <a:xfrm>
            <a:off x="1077914" y="219811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54"/>
          <p:cNvSpPr txBox="1">
            <a:spLocks noGrp="1"/>
          </p:cNvSpPr>
          <p:nvPr>
            <p:ph type="body" idx="3"/>
          </p:nvPr>
        </p:nvSpPr>
        <p:spPr>
          <a:xfrm>
            <a:off x="5675310" y="2370592"/>
            <a:ext cx="5495544"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54"/>
          <p:cNvSpPr txBox="1">
            <a:spLocks noGrp="1"/>
          </p:cNvSpPr>
          <p:nvPr>
            <p:ph type="body" idx="4"/>
          </p:nvPr>
        </p:nvSpPr>
        <p:spPr>
          <a:xfrm>
            <a:off x="5675310" y="2108369"/>
            <a:ext cx="51297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54"/>
          <p:cNvSpPr txBox="1">
            <a:spLocks noGrp="1"/>
          </p:cNvSpPr>
          <p:nvPr>
            <p:ph type="body" idx="5"/>
          </p:nvPr>
        </p:nvSpPr>
        <p:spPr>
          <a:xfrm>
            <a:off x="5675310" y="4421853"/>
            <a:ext cx="5495544"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54"/>
          <p:cNvSpPr txBox="1">
            <a:spLocks noGrp="1"/>
          </p:cNvSpPr>
          <p:nvPr>
            <p:ph type="body" idx="6"/>
          </p:nvPr>
        </p:nvSpPr>
        <p:spPr>
          <a:xfrm>
            <a:off x="5675310" y="4149656"/>
            <a:ext cx="51297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54"/>
          <p:cNvSpPr txBox="1">
            <a:spLocks noGrp="1"/>
          </p:cNvSpPr>
          <p:nvPr>
            <p:ph type="body" idx="7"/>
          </p:nvPr>
        </p:nvSpPr>
        <p:spPr>
          <a:xfrm>
            <a:off x="5673721" y="1061655"/>
            <a:ext cx="5504688" cy="64922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800"/>
              <a:buNone/>
              <a:defRPr sz="18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p:cSld name="24">
    <p:spTree>
      <p:nvGrpSpPr>
        <p:cNvPr id="1" name="Shape 197"/>
        <p:cNvGrpSpPr/>
        <p:nvPr/>
      </p:nvGrpSpPr>
      <p:grpSpPr>
        <a:xfrm>
          <a:off x="0" y="0"/>
          <a:ext cx="0" cy="0"/>
          <a:chOff x="0" y="0"/>
          <a:chExt cx="0" cy="0"/>
        </a:xfrm>
      </p:grpSpPr>
      <p:sp>
        <p:nvSpPr>
          <p:cNvPr id="198" name="Google Shape;198;p55"/>
          <p:cNvSpPr>
            <a:spLocks noGrp="1"/>
          </p:cNvSpPr>
          <p:nvPr>
            <p:ph type="pic" idx="2"/>
          </p:nvPr>
        </p:nvSpPr>
        <p:spPr>
          <a:xfrm>
            <a:off x="6296025" y="1028701"/>
            <a:ext cx="4868918" cy="2400299"/>
          </a:xfrm>
          <a:prstGeom prst="rect">
            <a:avLst/>
          </a:prstGeom>
          <a:gradFill>
            <a:gsLst>
              <a:gs pos="0">
                <a:srgbClr val="D8D8D8"/>
              </a:gs>
              <a:gs pos="100000">
                <a:srgbClr val="A5A5A5"/>
              </a:gs>
            </a:gsLst>
            <a:lin ang="2700000" scaled="0"/>
          </a:gradFill>
          <a:ln>
            <a:noFill/>
          </a:ln>
        </p:spPr>
      </p:sp>
      <p:sp>
        <p:nvSpPr>
          <p:cNvPr id="199" name="Google Shape;199;p55"/>
          <p:cNvSpPr txBox="1">
            <a:spLocks noGrp="1"/>
          </p:cNvSpPr>
          <p:nvPr>
            <p:ph type="title"/>
          </p:nvPr>
        </p:nvSpPr>
        <p:spPr>
          <a:xfrm>
            <a:off x="1025470" y="1482598"/>
            <a:ext cx="5065776" cy="157276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800"/>
              <a:buFont typeface="Plus Jakarta Sans Medium"/>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55"/>
          <p:cNvSpPr txBox="1">
            <a:spLocks noGrp="1"/>
          </p:cNvSpPr>
          <p:nvPr>
            <p:ph type="body" idx="1"/>
          </p:nvPr>
        </p:nvSpPr>
        <p:spPr>
          <a:xfrm>
            <a:off x="1018381" y="1209163"/>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55"/>
          <p:cNvSpPr txBox="1">
            <a:spLocks noGrp="1"/>
          </p:cNvSpPr>
          <p:nvPr>
            <p:ph type="body" idx="3"/>
          </p:nvPr>
        </p:nvSpPr>
        <p:spPr>
          <a:xfrm>
            <a:off x="6521450" y="4224123"/>
            <a:ext cx="4645152" cy="155448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55"/>
          <p:cNvSpPr txBox="1">
            <a:spLocks noGrp="1"/>
          </p:cNvSpPr>
          <p:nvPr>
            <p:ph type="body" idx="4"/>
          </p:nvPr>
        </p:nvSpPr>
        <p:spPr>
          <a:xfrm>
            <a:off x="6521450" y="3950140"/>
            <a:ext cx="4645152"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55"/>
          <p:cNvSpPr txBox="1">
            <a:spLocks noGrp="1"/>
          </p:cNvSpPr>
          <p:nvPr>
            <p:ph type="body" idx="5"/>
          </p:nvPr>
        </p:nvSpPr>
        <p:spPr>
          <a:xfrm>
            <a:off x="1025470" y="4221444"/>
            <a:ext cx="4645152" cy="155448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55"/>
          <p:cNvSpPr txBox="1">
            <a:spLocks noGrp="1"/>
          </p:cNvSpPr>
          <p:nvPr>
            <p:ph type="body" idx="6"/>
          </p:nvPr>
        </p:nvSpPr>
        <p:spPr>
          <a:xfrm>
            <a:off x="1025470" y="3947461"/>
            <a:ext cx="4645152"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p:cSld name="25">
    <p:spTree>
      <p:nvGrpSpPr>
        <p:cNvPr id="1" name="Shape 205"/>
        <p:cNvGrpSpPr/>
        <p:nvPr/>
      </p:nvGrpSpPr>
      <p:grpSpPr>
        <a:xfrm>
          <a:off x="0" y="0"/>
          <a:ext cx="0" cy="0"/>
          <a:chOff x="0" y="0"/>
          <a:chExt cx="0" cy="0"/>
        </a:xfrm>
      </p:grpSpPr>
      <p:sp>
        <p:nvSpPr>
          <p:cNvPr id="206" name="Google Shape;206;p56"/>
          <p:cNvSpPr txBox="1">
            <a:spLocks noGrp="1"/>
          </p:cNvSpPr>
          <p:nvPr>
            <p:ph type="title"/>
          </p:nvPr>
        </p:nvSpPr>
        <p:spPr>
          <a:xfrm>
            <a:off x="1580832" y="2315483"/>
            <a:ext cx="3968496" cy="107899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200"/>
              <a:buFont typeface="Plus Jakarta Sans Medium"/>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56"/>
          <p:cNvSpPr txBox="1">
            <a:spLocks noGrp="1"/>
          </p:cNvSpPr>
          <p:nvPr>
            <p:ph type="body" idx="1"/>
          </p:nvPr>
        </p:nvSpPr>
        <p:spPr>
          <a:xfrm>
            <a:off x="1580832" y="2040714"/>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56"/>
          <p:cNvSpPr txBox="1">
            <a:spLocks noGrp="1"/>
          </p:cNvSpPr>
          <p:nvPr>
            <p:ph type="body" idx="2"/>
          </p:nvPr>
        </p:nvSpPr>
        <p:spPr>
          <a:xfrm>
            <a:off x="6903498" y="1843098"/>
            <a:ext cx="427939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56"/>
          <p:cNvSpPr txBox="1">
            <a:spLocks noGrp="1"/>
          </p:cNvSpPr>
          <p:nvPr>
            <p:ph type="body" idx="3"/>
          </p:nvPr>
        </p:nvSpPr>
        <p:spPr>
          <a:xfrm>
            <a:off x="7726539" y="1516381"/>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56"/>
          <p:cNvSpPr txBox="1">
            <a:spLocks noGrp="1"/>
          </p:cNvSpPr>
          <p:nvPr>
            <p:ph type="body" idx="4"/>
          </p:nvPr>
        </p:nvSpPr>
        <p:spPr>
          <a:xfrm>
            <a:off x="6903498" y="1440884"/>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56"/>
          <p:cNvSpPr txBox="1">
            <a:spLocks noGrp="1"/>
          </p:cNvSpPr>
          <p:nvPr>
            <p:ph type="body" idx="5"/>
          </p:nvPr>
        </p:nvSpPr>
        <p:spPr>
          <a:xfrm>
            <a:off x="6903498" y="3520731"/>
            <a:ext cx="427939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56"/>
          <p:cNvSpPr txBox="1">
            <a:spLocks noGrp="1"/>
          </p:cNvSpPr>
          <p:nvPr>
            <p:ph type="body" idx="6"/>
          </p:nvPr>
        </p:nvSpPr>
        <p:spPr>
          <a:xfrm>
            <a:off x="7726539" y="3194014"/>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56"/>
          <p:cNvSpPr txBox="1">
            <a:spLocks noGrp="1"/>
          </p:cNvSpPr>
          <p:nvPr>
            <p:ph type="body" idx="7"/>
          </p:nvPr>
        </p:nvSpPr>
        <p:spPr>
          <a:xfrm>
            <a:off x="6903498" y="3118517"/>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6"/>
          <p:cNvSpPr txBox="1">
            <a:spLocks noGrp="1"/>
          </p:cNvSpPr>
          <p:nvPr>
            <p:ph type="body" idx="8"/>
          </p:nvPr>
        </p:nvSpPr>
        <p:spPr>
          <a:xfrm>
            <a:off x="6903498" y="5198364"/>
            <a:ext cx="4279392"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56"/>
          <p:cNvSpPr txBox="1">
            <a:spLocks noGrp="1"/>
          </p:cNvSpPr>
          <p:nvPr>
            <p:ph type="body" idx="9"/>
          </p:nvPr>
        </p:nvSpPr>
        <p:spPr>
          <a:xfrm>
            <a:off x="7726539" y="4871647"/>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6"/>
          <p:cNvSpPr txBox="1">
            <a:spLocks noGrp="1"/>
          </p:cNvSpPr>
          <p:nvPr>
            <p:ph type="body" idx="13"/>
          </p:nvPr>
        </p:nvSpPr>
        <p:spPr>
          <a:xfrm>
            <a:off x="6903498" y="4796150"/>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56"/>
          <p:cNvSpPr txBox="1">
            <a:spLocks noGrp="1"/>
          </p:cNvSpPr>
          <p:nvPr>
            <p:ph type="body" idx="14"/>
          </p:nvPr>
        </p:nvSpPr>
        <p:spPr>
          <a:xfrm>
            <a:off x="1573742" y="3836805"/>
            <a:ext cx="3977640" cy="99669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p:cSld name="26">
    <p:spTree>
      <p:nvGrpSpPr>
        <p:cNvPr id="1" name="Shape 218"/>
        <p:cNvGrpSpPr/>
        <p:nvPr/>
      </p:nvGrpSpPr>
      <p:grpSpPr>
        <a:xfrm>
          <a:off x="0" y="0"/>
          <a:ext cx="0" cy="0"/>
          <a:chOff x="0" y="0"/>
          <a:chExt cx="0" cy="0"/>
        </a:xfrm>
      </p:grpSpPr>
      <p:sp>
        <p:nvSpPr>
          <p:cNvPr id="219" name="Google Shape;219;p57"/>
          <p:cNvSpPr/>
          <p:nvPr/>
        </p:nvSpPr>
        <p:spPr>
          <a:xfrm>
            <a:off x="407988" y="441325"/>
            <a:ext cx="11396426" cy="597535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57"/>
          <p:cNvSpPr/>
          <p:nvPr/>
        </p:nvSpPr>
        <p:spPr>
          <a:xfrm>
            <a:off x="11804415" y="441325"/>
            <a:ext cx="387585" cy="59753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57"/>
          <p:cNvSpPr>
            <a:spLocks noGrp="1"/>
          </p:cNvSpPr>
          <p:nvPr>
            <p:ph type="pic" idx="2"/>
          </p:nvPr>
        </p:nvSpPr>
        <p:spPr>
          <a:xfrm>
            <a:off x="4919663" y="872751"/>
            <a:ext cx="2331115" cy="5060818"/>
          </a:xfrm>
          <a:prstGeom prst="rect">
            <a:avLst/>
          </a:prstGeom>
          <a:gradFill>
            <a:gsLst>
              <a:gs pos="0">
                <a:srgbClr val="D8D8D8"/>
              </a:gs>
              <a:gs pos="100000">
                <a:srgbClr val="A5A5A5"/>
              </a:gs>
            </a:gsLst>
            <a:lin ang="2700000" scaled="0"/>
          </a:gradFill>
          <a:ln>
            <a:noFill/>
          </a:ln>
        </p:spPr>
      </p:sp>
      <p:sp>
        <p:nvSpPr>
          <p:cNvPr id="222" name="Google Shape;222;p57"/>
          <p:cNvSpPr txBox="1">
            <a:spLocks noGrp="1"/>
          </p:cNvSpPr>
          <p:nvPr>
            <p:ph type="title"/>
          </p:nvPr>
        </p:nvSpPr>
        <p:spPr>
          <a:xfrm>
            <a:off x="1026264" y="2688900"/>
            <a:ext cx="3035808" cy="175564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600"/>
              <a:buFont typeface="Plus Jakarta Sans Medium"/>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57"/>
          <p:cNvSpPr txBox="1">
            <a:spLocks noGrp="1"/>
          </p:cNvSpPr>
          <p:nvPr>
            <p:ph type="body" idx="1"/>
          </p:nvPr>
        </p:nvSpPr>
        <p:spPr>
          <a:xfrm>
            <a:off x="1026264" y="24136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4" name="Google Shape;224;p57"/>
          <p:cNvSpPr txBox="1">
            <a:spLocks noGrp="1"/>
          </p:cNvSpPr>
          <p:nvPr>
            <p:ph type="body" idx="3"/>
          </p:nvPr>
        </p:nvSpPr>
        <p:spPr>
          <a:xfrm>
            <a:off x="8553652" y="1740711"/>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 name="Google Shape;225;p57"/>
          <p:cNvSpPr txBox="1">
            <a:spLocks noGrp="1"/>
          </p:cNvSpPr>
          <p:nvPr>
            <p:ph type="body" idx="4"/>
          </p:nvPr>
        </p:nvSpPr>
        <p:spPr>
          <a:xfrm>
            <a:off x="8553652" y="2277632"/>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57"/>
          <p:cNvSpPr txBox="1">
            <a:spLocks noGrp="1"/>
          </p:cNvSpPr>
          <p:nvPr>
            <p:ph type="body" idx="5"/>
          </p:nvPr>
        </p:nvSpPr>
        <p:spPr>
          <a:xfrm>
            <a:off x="8553652" y="3160380"/>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57"/>
          <p:cNvSpPr txBox="1">
            <a:spLocks noGrp="1"/>
          </p:cNvSpPr>
          <p:nvPr>
            <p:ph type="body" idx="6"/>
          </p:nvPr>
        </p:nvSpPr>
        <p:spPr>
          <a:xfrm>
            <a:off x="8553652" y="3697301"/>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57"/>
          <p:cNvSpPr txBox="1">
            <a:spLocks noGrp="1"/>
          </p:cNvSpPr>
          <p:nvPr>
            <p:ph type="body" idx="7"/>
          </p:nvPr>
        </p:nvSpPr>
        <p:spPr>
          <a:xfrm>
            <a:off x="8553652" y="4580049"/>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57"/>
          <p:cNvSpPr txBox="1">
            <a:spLocks noGrp="1"/>
          </p:cNvSpPr>
          <p:nvPr>
            <p:ph type="body" idx="8"/>
          </p:nvPr>
        </p:nvSpPr>
        <p:spPr>
          <a:xfrm>
            <a:off x="8553652" y="5116970"/>
            <a:ext cx="2011680"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p:cSld name="27">
    <p:spTree>
      <p:nvGrpSpPr>
        <p:cNvPr id="1" name="Shape 230"/>
        <p:cNvGrpSpPr/>
        <p:nvPr/>
      </p:nvGrpSpPr>
      <p:grpSpPr>
        <a:xfrm>
          <a:off x="0" y="0"/>
          <a:ext cx="0" cy="0"/>
          <a:chOff x="0" y="0"/>
          <a:chExt cx="0" cy="0"/>
        </a:xfrm>
      </p:grpSpPr>
      <p:sp>
        <p:nvSpPr>
          <p:cNvPr id="231" name="Google Shape;231;p58"/>
          <p:cNvSpPr>
            <a:spLocks noGrp="1"/>
          </p:cNvSpPr>
          <p:nvPr>
            <p:ph type="pic" idx="2"/>
          </p:nvPr>
        </p:nvSpPr>
        <p:spPr>
          <a:xfrm>
            <a:off x="-1351755" y="928310"/>
            <a:ext cx="7053838" cy="4412264"/>
          </a:xfrm>
          <a:prstGeom prst="rect">
            <a:avLst/>
          </a:prstGeom>
          <a:gradFill>
            <a:gsLst>
              <a:gs pos="0">
                <a:srgbClr val="D8D8D8"/>
              </a:gs>
              <a:gs pos="100000">
                <a:srgbClr val="A5A5A5"/>
              </a:gs>
            </a:gsLst>
            <a:lin ang="2700000" scaled="0"/>
          </a:gradFill>
          <a:ln>
            <a:noFill/>
          </a:ln>
        </p:spPr>
      </p:sp>
      <p:sp>
        <p:nvSpPr>
          <p:cNvPr id="232" name="Google Shape;232;p58"/>
          <p:cNvSpPr txBox="1">
            <a:spLocks noGrp="1"/>
          </p:cNvSpPr>
          <p:nvPr>
            <p:ph type="title"/>
          </p:nvPr>
        </p:nvSpPr>
        <p:spPr>
          <a:xfrm>
            <a:off x="7113588" y="2392224"/>
            <a:ext cx="4050792" cy="1078992"/>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3200"/>
              <a:buFont typeface="Plus Jakarta Sans Medium"/>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58"/>
          <p:cNvSpPr txBox="1">
            <a:spLocks noGrp="1"/>
          </p:cNvSpPr>
          <p:nvPr>
            <p:ph type="body" idx="1"/>
          </p:nvPr>
        </p:nvSpPr>
        <p:spPr>
          <a:xfrm>
            <a:off x="7113588" y="2055670"/>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58"/>
          <p:cNvSpPr txBox="1">
            <a:spLocks noGrp="1"/>
          </p:cNvSpPr>
          <p:nvPr>
            <p:ph type="body" idx="3"/>
          </p:nvPr>
        </p:nvSpPr>
        <p:spPr>
          <a:xfrm>
            <a:off x="7113587" y="4102157"/>
            <a:ext cx="4060825" cy="448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58"/>
          <p:cNvSpPr txBox="1">
            <a:spLocks noGrp="1"/>
          </p:cNvSpPr>
          <p:nvPr>
            <p:ph type="body" idx="4"/>
          </p:nvPr>
        </p:nvSpPr>
        <p:spPr>
          <a:xfrm>
            <a:off x="7113588" y="3809770"/>
            <a:ext cx="29169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p:cSld name="28">
    <p:spTree>
      <p:nvGrpSpPr>
        <p:cNvPr id="1" name="Shape 236"/>
        <p:cNvGrpSpPr/>
        <p:nvPr/>
      </p:nvGrpSpPr>
      <p:grpSpPr>
        <a:xfrm>
          <a:off x="0" y="0"/>
          <a:ext cx="0" cy="0"/>
          <a:chOff x="0" y="0"/>
          <a:chExt cx="0" cy="0"/>
        </a:xfrm>
      </p:grpSpPr>
      <p:sp>
        <p:nvSpPr>
          <p:cNvPr id="237" name="Google Shape;237;p59"/>
          <p:cNvSpPr>
            <a:spLocks noGrp="1"/>
          </p:cNvSpPr>
          <p:nvPr>
            <p:ph type="pic" idx="2"/>
          </p:nvPr>
        </p:nvSpPr>
        <p:spPr>
          <a:xfrm>
            <a:off x="6748152" y="1226366"/>
            <a:ext cx="3935034" cy="2461411"/>
          </a:xfrm>
          <a:prstGeom prst="rect">
            <a:avLst/>
          </a:prstGeom>
          <a:gradFill>
            <a:gsLst>
              <a:gs pos="0">
                <a:srgbClr val="D8D8D8"/>
              </a:gs>
              <a:gs pos="100000">
                <a:srgbClr val="A5A5A5"/>
              </a:gs>
            </a:gsLst>
            <a:lin ang="2700000" scaled="0"/>
          </a:gradFill>
          <a:ln>
            <a:noFill/>
          </a:ln>
        </p:spPr>
      </p:sp>
      <p:sp>
        <p:nvSpPr>
          <p:cNvPr id="238" name="Google Shape;238;p59"/>
          <p:cNvSpPr txBox="1">
            <a:spLocks noGrp="1"/>
          </p:cNvSpPr>
          <p:nvPr>
            <p:ph type="title"/>
          </p:nvPr>
        </p:nvSpPr>
        <p:spPr>
          <a:xfrm>
            <a:off x="1026264" y="1953527"/>
            <a:ext cx="4718304" cy="1389888"/>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2800"/>
              <a:buFont typeface="Plus Jakarta Sans Medium"/>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59"/>
          <p:cNvSpPr txBox="1">
            <a:spLocks noGrp="1"/>
          </p:cNvSpPr>
          <p:nvPr>
            <p:ph type="body" idx="1"/>
          </p:nvPr>
        </p:nvSpPr>
        <p:spPr>
          <a:xfrm>
            <a:off x="1026264" y="1681877"/>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59"/>
          <p:cNvSpPr txBox="1">
            <a:spLocks noGrp="1"/>
          </p:cNvSpPr>
          <p:nvPr>
            <p:ph type="body" idx="3"/>
          </p:nvPr>
        </p:nvSpPr>
        <p:spPr>
          <a:xfrm>
            <a:off x="8929099" y="5076260"/>
            <a:ext cx="200253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59"/>
          <p:cNvSpPr txBox="1">
            <a:spLocks noGrp="1"/>
          </p:cNvSpPr>
          <p:nvPr>
            <p:ph type="body" idx="4"/>
          </p:nvPr>
        </p:nvSpPr>
        <p:spPr>
          <a:xfrm>
            <a:off x="8929098" y="4786674"/>
            <a:ext cx="20025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59"/>
          <p:cNvSpPr txBox="1">
            <a:spLocks noGrp="1"/>
          </p:cNvSpPr>
          <p:nvPr>
            <p:ph type="body" idx="5"/>
          </p:nvPr>
        </p:nvSpPr>
        <p:spPr>
          <a:xfrm>
            <a:off x="8411007" y="4711473"/>
            <a:ext cx="52120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59"/>
          <p:cNvSpPr txBox="1">
            <a:spLocks noGrp="1"/>
          </p:cNvSpPr>
          <p:nvPr>
            <p:ph type="body" idx="6"/>
          </p:nvPr>
        </p:nvSpPr>
        <p:spPr>
          <a:xfrm>
            <a:off x="5353271" y="5076260"/>
            <a:ext cx="200253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59"/>
          <p:cNvSpPr txBox="1">
            <a:spLocks noGrp="1"/>
          </p:cNvSpPr>
          <p:nvPr>
            <p:ph type="body" idx="7"/>
          </p:nvPr>
        </p:nvSpPr>
        <p:spPr>
          <a:xfrm>
            <a:off x="5353270" y="4786674"/>
            <a:ext cx="20025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9"/>
          <p:cNvSpPr txBox="1">
            <a:spLocks noGrp="1"/>
          </p:cNvSpPr>
          <p:nvPr>
            <p:ph type="body" idx="8"/>
          </p:nvPr>
        </p:nvSpPr>
        <p:spPr>
          <a:xfrm>
            <a:off x="4835178" y="4711473"/>
            <a:ext cx="52120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59"/>
          <p:cNvSpPr txBox="1">
            <a:spLocks noGrp="1"/>
          </p:cNvSpPr>
          <p:nvPr>
            <p:ph type="body" idx="9"/>
          </p:nvPr>
        </p:nvSpPr>
        <p:spPr>
          <a:xfrm>
            <a:off x="1782199" y="5076260"/>
            <a:ext cx="2002536"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7" name="Google Shape;247;p59"/>
          <p:cNvSpPr txBox="1">
            <a:spLocks noGrp="1"/>
          </p:cNvSpPr>
          <p:nvPr>
            <p:ph type="body" idx="13"/>
          </p:nvPr>
        </p:nvSpPr>
        <p:spPr>
          <a:xfrm>
            <a:off x="1782199" y="4786674"/>
            <a:ext cx="2002536"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59"/>
          <p:cNvSpPr txBox="1">
            <a:spLocks noGrp="1"/>
          </p:cNvSpPr>
          <p:nvPr>
            <p:ph type="body" idx="14"/>
          </p:nvPr>
        </p:nvSpPr>
        <p:spPr>
          <a:xfrm>
            <a:off x="1264108" y="4711473"/>
            <a:ext cx="52120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p:cSld name="29">
    <p:spTree>
      <p:nvGrpSpPr>
        <p:cNvPr id="1" name="Shape 249"/>
        <p:cNvGrpSpPr/>
        <p:nvPr/>
      </p:nvGrpSpPr>
      <p:grpSpPr>
        <a:xfrm>
          <a:off x="0" y="0"/>
          <a:ext cx="0" cy="0"/>
          <a:chOff x="0" y="0"/>
          <a:chExt cx="0" cy="0"/>
        </a:xfrm>
      </p:grpSpPr>
      <p:sp>
        <p:nvSpPr>
          <p:cNvPr id="250" name="Google Shape;250;p60"/>
          <p:cNvSpPr txBox="1">
            <a:spLocks noGrp="1"/>
          </p:cNvSpPr>
          <p:nvPr>
            <p:ph type="title"/>
          </p:nvPr>
        </p:nvSpPr>
        <p:spPr>
          <a:xfrm>
            <a:off x="1026491" y="1202902"/>
            <a:ext cx="4059936" cy="132588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60"/>
          <p:cNvSpPr txBox="1">
            <a:spLocks noGrp="1"/>
          </p:cNvSpPr>
          <p:nvPr>
            <p:ph type="body" idx="1"/>
          </p:nvPr>
        </p:nvSpPr>
        <p:spPr>
          <a:xfrm>
            <a:off x="1026491" y="926133"/>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60"/>
          <p:cNvSpPr txBox="1">
            <a:spLocks noGrp="1"/>
          </p:cNvSpPr>
          <p:nvPr>
            <p:ph type="body" idx="2"/>
          </p:nvPr>
        </p:nvSpPr>
        <p:spPr>
          <a:xfrm>
            <a:off x="1019175" y="4980816"/>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3" name="Google Shape;253;p60"/>
          <p:cNvSpPr txBox="1">
            <a:spLocks noGrp="1"/>
          </p:cNvSpPr>
          <p:nvPr>
            <p:ph type="body" idx="3"/>
          </p:nvPr>
        </p:nvSpPr>
        <p:spPr>
          <a:xfrm>
            <a:off x="1842216" y="5056313"/>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60"/>
          <p:cNvSpPr txBox="1">
            <a:spLocks noGrp="1"/>
          </p:cNvSpPr>
          <p:nvPr>
            <p:ph type="body" idx="4"/>
          </p:nvPr>
        </p:nvSpPr>
        <p:spPr>
          <a:xfrm>
            <a:off x="1019175" y="5383152"/>
            <a:ext cx="3611880" cy="2651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60"/>
          <p:cNvSpPr txBox="1">
            <a:spLocks noGrp="1"/>
          </p:cNvSpPr>
          <p:nvPr>
            <p:ph type="body" idx="5"/>
          </p:nvPr>
        </p:nvSpPr>
        <p:spPr>
          <a:xfrm>
            <a:off x="1019175" y="4031284"/>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60"/>
          <p:cNvSpPr txBox="1">
            <a:spLocks noGrp="1"/>
          </p:cNvSpPr>
          <p:nvPr>
            <p:ph type="body" idx="6"/>
          </p:nvPr>
        </p:nvSpPr>
        <p:spPr>
          <a:xfrm>
            <a:off x="1842216" y="4106781"/>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60"/>
          <p:cNvSpPr txBox="1">
            <a:spLocks noGrp="1"/>
          </p:cNvSpPr>
          <p:nvPr>
            <p:ph type="body" idx="7"/>
          </p:nvPr>
        </p:nvSpPr>
        <p:spPr>
          <a:xfrm>
            <a:off x="1019175" y="4429926"/>
            <a:ext cx="3611880" cy="2651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60"/>
          <p:cNvSpPr txBox="1">
            <a:spLocks noGrp="1"/>
          </p:cNvSpPr>
          <p:nvPr>
            <p:ph type="body" idx="8"/>
          </p:nvPr>
        </p:nvSpPr>
        <p:spPr>
          <a:xfrm>
            <a:off x="1019175" y="3083978"/>
            <a:ext cx="841248" cy="4023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2000"/>
              <a:buNone/>
              <a:defRPr sz="20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60"/>
          <p:cNvSpPr txBox="1">
            <a:spLocks noGrp="1"/>
          </p:cNvSpPr>
          <p:nvPr>
            <p:ph type="body" idx="9"/>
          </p:nvPr>
        </p:nvSpPr>
        <p:spPr>
          <a:xfrm>
            <a:off x="1842216" y="3154570"/>
            <a:ext cx="1472184"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0"/>
          <p:cNvSpPr txBox="1">
            <a:spLocks noGrp="1"/>
          </p:cNvSpPr>
          <p:nvPr>
            <p:ph type="body" idx="13"/>
          </p:nvPr>
        </p:nvSpPr>
        <p:spPr>
          <a:xfrm>
            <a:off x="1019175" y="3484088"/>
            <a:ext cx="3611880" cy="2651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p:cSld name="03">
    <p:spTree>
      <p:nvGrpSpPr>
        <p:cNvPr id="1" name="Shape 20"/>
        <p:cNvGrpSpPr/>
        <p:nvPr/>
      </p:nvGrpSpPr>
      <p:grpSpPr>
        <a:xfrm>
          <a:off x="0" y="0"/>
          <a:ext cx="0" cy="0"/>
          <a:chOff x="0" y="0"/>
          <a:chExt cx="0" cy="0"/>
        </a:xfrm>
      </p:grpSpPr>
      <p:sp>
        <p:nvSpPr>
          <p:cNvPr id="21" name="Google Shape;21;p34"/>
          <p:cNvSpPr>
            <a:spLocks noGrp="1"/>
          </p:cNvSpPr>
          <p:nvPr>
            <p:ph type="pic" idx="2"/>
          </p:nvPr>
        </p:nvSpPr>
        <p:spPr>
          <a:xfrm>
            <a:off x="-1" y="441325"/>
            <a:ext cx="8680999" cy="5756275"/>
          </a:xfrm>
          <a:prstGeom prst="rect">
            <a:avLst/>
          </a:prstGeom>
          <a:gradFill>
            <a:gsLst>
              <a:gs pos="0">
                <a:srgbClr val="D8D8D8"/>
              </a:gs>
              <a:gs pos="100000">
                <a:srgbClr val="A5A5A5"/>
              </a:gs>
            </a:gsLst>
            <a:lin ang="2700000" scaled="0"/>
          </a:gradFill>
          <a:ln>
            <a:noFill/>
          </a:ln>
        </p:spPr>
      </p:sp>
      <p:sp>
        <p:nvSpPr>
          <p:cNvPr id="22" name="Google Shape;22;p34"/>
          <p:cNvSpPr txBox="1">
            <a:spLocks noGrp="1"/>
          </p:cNvSpPr>
          <p:nvPr>
            <p:ph type="body" idx="1"/>
          </p:nvPr>
        </p:nvSpPr>
        <p:spPr>
          <a:xfrm>
            <a:off x="7567454" y="4396003"/>
            <a:ext cx="3044952" cy="99669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4"/>
          <p:cNvSpPr txBox="1">
            <a:spLocks noGrp="1"/>
          </p:cNvSpPr>
          <p:nvPr>
            <p:ph type="body" idx="3"/>
          </p:nvPr>
        </p:nvSpPr>
        <p:spPr>
          <a:xfrm>
            <a:off x="7567454" y="4121683"/>
            <a:ext cx="3044952"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p:cSld name="30">
    <p:spTree>
      <p:nvGrpSpPr>
        <p:cNvPr id="1" name="Shape 261"/>
        <p:cNvGrpSpPr/>
        <p:nvPr/>
      </p:nvGrpSpPr>
      <p:grpSpPr>
        <a:xfrm>
          <a:off x="0" y="0"/>
          <a:ext cx="0" cy="0"/>
          <a:chOff x="0" y="0"/>
          <a:chExt cx="0" cy="0"/>
        </a:xfrm>
      </p:grpSpPr>
      <p:sp>
        <p:nvSpPr>
          <p:cNvPr id="262" name="Google Shape;262;p61"/>
          <p:cNvSpPr txBox="1">
            <a:spLocks noGrp="1"/>
          </p:cNvSpPr>
          <p:nvPr>
            <p:ph type="title"/>
          </p:nvPr>
        </p:nvSpPr>
        <p:spPr>
          <a:xfrm>
            <a:off x="1019175" y="1305193"/>
            <a:ext cx="6967728" cy="58521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200"/>
              <a:buFont typeface="Plus Jakarta Sans Medium"/>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61"/>
          <p:cNvSpPr txBox="1">
            <a:spLocks noGrp="1"/>
          </p:cNvSpPr>
          <p:nvPr>
            <p:ph type="body" idx="1"/>
          </p:nvPr>
        </p:nvSpPr>
        <p:spPr>
          <a:xfrm>
            <a:off x="1019175" y="1029091"/>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61"/>
          <p:cNvSpPr txBox="1">
            <a:spLocks noGrp="1"/>
          </p:cNvSpPr>
          <p:nvPr>
            <p:ph type="body" idx="2"/>
          </p:nvPr>
        </p:nvSpPr>
        <p:spPr>
          <a:xfrm>
            <a:off x="9352835" y="328517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5" name="Google Shape;265;p61"/>
          <p:cNvSpPr txBox="1">
            <a:spLocks noGrp="1"/>
          </p:cNvSpPr>
          <p:nvPr>
            <p:ph type="body" idx="3"/>
          </p:nvPr>
        </p:nvSpPr>
        <p:spPr>
          <a:xfrm>
            <a:off x="9352835" y="263919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61"/>
          <p:cNvSpPr txBox="1">
            <a:spLocks noGrp="1"/>
          </p:cNvSpPr>
          <p:nvPr>
            <p:ph type="body" idx="4"/>
          </p:nvPr>
        </p:nvSpPr>
        <p:spPr>
          <a:xfrm>
            <a:off x="9352835" y="299558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61"/>
          <p:cNvSpPr txBox="1">
            <a:spLocks noGrp="1"/>
          </p:cNvSpPr>
          <p:nvPr>
            <p:ph type="body" idx="5"/>
          </p:nvPr>
        </p:nvSpPr>
        <p:spPr>
          <a:xfrm>
            <a:off x="9352835" y="501969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61"/>
          <p:cNvSpPr txBox="1">
            <a:spLocks noGrp="1"/>
          </p:cNvSpPr>
          <p:nvPr>
            <p:ph type="body" idx="6"/>
          </p:nvPr>
        </p:nvSpPr>
        <p:spPr>
          <a:xfrm>
            <a:off x="9352835" y="437371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61"/>
          <p:cNvSpPr txBox="1">
            <a:spLocks noGrp="1"/>
          </p:cNvSpPr>
          <p:nvPr>
            <p:ph type="body" idx="7"/>
          </p:nvPr>
        </p:nvSpPr>
        <p:spPr>
          <a:xfrm>
            <a:off x="9352835" y="473010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p61"/>
          <p:cNvSpPr txBox="1">
            <a:spLocks noGrp="1"/>
          </p:cNvSpPr>
          <p:nvPr>
            <p:ph type="body" idx="8"/>
          </p:nvPr>
        </p:nvSpPr>
        <p:spPr>
          <a:xfrm>
            <a:off x="6499572" y="328517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61"/>
          <p:cNvSpPr txBox="1">
            <a:spLocks noGrp="1"/>
          </p:cNvSpPr>
          <p:nvPr>
            <p:ph type="body" idx="9"/>
          </p:nvPr>
        </p:nvSpPr>
        <p:spPr>
          <a:xfrm>
            <a:off x="6499572" y="263919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2" name="Google Shape;272;p61"/>
          <p:cNvSpPr txBox="1">
            <a:spLocks noGrp="1"/>
          </p:cNvSpPr>
          <p:nvPr>
            <p:ph type="body" idx="13"/>
          </p:nvPr>
        </p:nvSpPr>
        <p:spPr>
          <a:xfrm>
            <a:off x="6499572" y="299558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3" name="Google Shape;273;p61"/>
          <p:cNvSpPr txBox="1">
            <a:spLocks noGrp="1"/>
          </p:cNvSpPr>
          <p:nvPr>
            <p:ph type="body" idx="14"/>
          </p:nvPr>
        </p:nvSpPr>
        <p:spPr>
          <a:xfrm>
            <a:off x="6499572" y="5019691"/>
            <a:ext cx="1755648" cy="6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61"/>
          <p:cNvSpPr txBox="1">
            <a:spLocks noGrp="1"/>
          </p:cNvSpPr>
          <p:nvPr>
            <p:ph type="body" idx="15"/>
          </p:nvPr>
        </p:nvSpPr>
        <p:spPr>
          <a:xfrm>
            <a:off x="6499572" y="4373710"/>
            <a:ext cx="448056"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1600"/>
              <a:buNone/>
              <a:defRPr sz="16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61"/>
          <p:cNvSpPr txBox="1">
            <a:spLocks noGrp="1"/>
          </p:cNvSpPr>
          <p:nvPr>
            <p:ph type="body" idx="16"/>
          </p:nvPr>
        </p:nvSpPr>
        <p:spPr>
          <a:xfrm>
            <a:off x="6499572" y="4730105"/>
            <a:ext cx="2212848" cy="27432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200"/>
              <a:buNone/>
              <a:defRPr sz="12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5">
  <p:cSld name="15">
    <p:spTree>
      <p:nvGrpSpPr>
        <p:cNvPr id="1" name="Shape 276"/>
        <p:cNvGrpSpPr/>
        <p:nvPr/>
      </p:nvGrpSpPr>
      <p:grpSpPr>
        <a:xfrm>
          <a:off x="0" y="0"/>
          <a:ext cx="0" cy="0"/>
          <a:chOff x="0" y="0"/>
          <a:chExt cx="0" cy="0"/>
        </a:xfrm>
      </p:grpSpPr>
      <p:sp>
        <p:nvSpPr>
          <p:cNvPr id="277" name="Google Shape;277;p62"/>
          <p:cNvSpPr txBox="1">
            <a:spLocks noGrp="1"/>
          </p:cNvSpPr>
          <p:nvPr>
            <p:ph type="title"/>
          </p:nvPr>
        </p:nvSpPr>
        <p:spPr>
          <a:xfrm>
            <a:off x="1019175" y="1381308"/>
            <a:ext cx="4718304" cy="9235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5400"/>
              <a:buFont typeface="Plus Jakarta Sans Medium"/>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62"/>
          <p:cNvSpPr txBox="1">
            <a:spLocks noGrp="1"/>
          </p:cNvSpPr>
          <p:nvPr>
            <p:ph type="body" idx="1"/>
          </p:nvPr>
        </p:nvSpPr>
        <p:spPr>
          <a:xfrm>
            <a:off x="1019175" y="11049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9" name="Google Shape;279;p62"/>
          <p:cNvSpPr txBox="1">
            <a:spLocks noGrp="1"/>
          </p:cNvSpPr>
          <p:nvPr>
            <p:ph type="body" idx="2"/>
          </p:nvPr>
        </p:nvSpPr>
        <p:spPr>
          <a:xfrm>
            <a:off x="6449900" y="1298726"/>
            <a:ext cx="4709160" cy="8138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p:cSld name="04">
    <p:spTree>
      <p:nvGrpSpPr>
        <p:cNvPr id="1" name="Shape 24"/>
        <p:cNvGrpSpPr/>
        <p:nvPr/>
      </p:nvGrpSpPr>
      <p:grpSpPr>
        <a:xfrm>
          <a:off x="0" y="0"/>
          <a:ext cx="0" cy="0"/>
          <a:chOff x="0" y="0"/>
          <a:chExt cx="0" cy="0"/>
        </a:xfrm>
      </p:grpSpPr>
      <p:sp>
        <p:nvSpPr>
          <p:cNvPr id="25" name="Google Shape;25;p35"/>
          <p:cNvSpPr>
            <a:spLocks noGrp="1"/>
          </p:cNvSpPr>
          <p:nvPr>
            <p:ph type="pic" idx="2"/>
          </p:nvPr>
        </p:nvSpPr>
        <p:spPr>
          <a:xfrm>
            <a:off x="5081587" y="441325"/>
            <a:ext cx="6511925" cy="4905738"/>
          </a:xfrm>
          <a:prstGeom prst="rect">
            <a:avLst/>
          </a:prstGeom>
          <a:gradFill>
            <a:gsLst>
              <a:gs pos="0">
                <a:srgbClr val="D8D8D8"/>
              </a:gs>
              <a:gs pos="100000">
                <a:srgbClr val="A5A5A5"/>
              </a:gs>
            </a:gsLst>
            <a:lin ang="2700000" scaled="0"/>
          </a:gradFill>
          <a:ln>
            <a:noFill/>
          </a:ln>
        </p:spPr>
      </p:sp>
      <p:sp>
        <p:nvSpPr>
          <p:cNvPr id="26" name="Google Shape;26;p35"/>
          <p:cNvSpPr txBox="1">
            <a:spLocks noGrp="1"/>
          </p:cNvSpPr>
          <p:nvPr>
            <p:ph type="body" idx="1"/>
          </p:nvPr>
        </p:nvSpPr>
        <p:spPr>
          <a:xfrm>
            <a:off x="5081588" y="5970206"/>
            <a:ext cx="6510528" cy="44805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5"/>
          <p:cNvSpPr txBox="1">
            <a:spLocks noGrp="1"/>
          </p:cNvSpPr>
          <p:nvPr>
            <p:ph type="body" idx="3"/>
          </p:nvPr>
        </p:nvSpPr>
        <p:spPr>
          <a:xfrm>
            <a:off x="5081588" y="5656353"/>
            <a:ext cx="6510528"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5"/>
          <p:cNvSpPr/>
          <p:nvPr/>
        </p:nvSpPr>
        <p:spPr>
          <a:xfrm>
            <a:off x="0" y="441325"/>
            <a:ext cx="4929051" cy="597535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 name="Google Shape;29;p35"/>
          <p:cNvSpPr txBox="1">
            <a:spLocks noGrp="1"/>
          </p:cNvSpPr>
          <p:nvPr>
            <p:ph type="title"/>
          </p:nvPr>
        </p:nvSpPr>
        <p:spPr>
          <a:xfrm>
            <a:off x="1026605" y="2536812"/>
            <a:ext cx="3035808" cy="175564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5"/>
          <p:cNvSpPr txBox="1">
            <a:spLocks noGrp="1"/>
          </p:cNvSpPr>
          <p:nvPr>
            <p:ph type="body" idx="4"/>
          </p:nvPr>
        </p:nvSpPr>
        <p:spPr>
          <a:xfrm>
            <a:off x="1022413" y="2198258"/>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p:cSld name="05">
    <p:spTree>
      <p:nvGrpSpPr>
        <p:cNvPr id="1" name="Shape 31"/>
        <p:cNvGrpSpPr/>
        <p:nvPr/>
      </p:nvGrpSpPr>
      <p:grpSpPr>
        <a:xfrm>
          <a:off x="0" y="0"/>
          <a:ext cx="0" cy="0"/>
          <a:chOff x="0" y="0"/>
          <a:chExt cx="0" cy="0"/>
        </a:xfrm>
      </p:grpSpPr>
      <p:sp>
        <p:nvSpPr>
          <p:cNvPr id="32" name="Google Shape;32;p36"/>
          <p:cNvSpPr/>
          <p:nvPr/>
        </p:nvSpPr>
        <p:spPr>
          <a:xfrm>
            <a:off x="0" y="0"/>
            <a:ext cx="10163175"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33;p36"/>
          <p:cNvSpPr/>
          <p:nvPr/>
        </p:nvSpPr>
        <p:spPr>
          <a:xfrm>
            <a:off x="10319658" y="1"/>
            <a:ext cx="1872342" cy="68579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 name="Google Shape;34;p36"/>
          <p:cNvSpPr txBox="1">
            <a:spLocks noGrp="1"/>
          </p:cNvSpPr>
          <p:nvPr>
            <p:ph type="title"/>
          </p:nvPr>
        </p:nvSpPr>
        <p:spPr>
          <a:xfrm>
            <a:off x="1014984" y="2302888"/>
            <a:ext cx="8129016" cy="212140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400"/>
              <a:buFont typeface="Plus Jakarta Sans Medium"/>
              <a:buNone/>
              <a:defRPr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6"/>
          <p:cNvSpPr txBox="1">
            <a:spLocks noGrp="1"/>
          </p:cNvSpPr>
          <p:nvPr>
            <p:ph type="body" idx="1"/>
          </p:nvPr>
        </p:nvSpPr>
        <p:spPr>
          <a:xfrm>
            <a:off x="1014412" y="4923652"/>
            <a:ext cx="8129016" cy="66434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p:cSld name="06">
    <p:spTree>
      <p:nvGrpSpPr>
        <p:cNvPr id="1" name="Shape 36"/>
        <p:cNvGrpSpPr/>
        <p:nvPr/>
      </p:nvGrpSpPr>
      <p:grpSpPr>
        <a:xfrm>
          <a:off x="0" y="0"/>
          <a:ext cx="0" cy="0"/>
          <a:chOff x="0" y="0"/>
          <a:chExt cx="0" cy="0"/>
        </a:xfrm>
      </p:grpSpPr>
      <p:sp>
        <p:nvSpPr>
          <p:cNvPr id="37" name="Google Shape;37;p37"/>
          <p:cNvSpPr>
            <a:spLocks noGrp="1"/>
          </p:cNvSpPr>
          <p:nvPr>
            <p:ph type="pic" idx="2"/>
          </p:nvPr>
        </p:nvSpPr>
        <p:spPr>
          <a:xfrm>
            <a:off x="1026264" y="2299891"/>
            <a:ext cx="5069736" cy="2468702"/>
          </a:xfrm>
          <a:prstGeom prst="rect">
            <a:avLst/>
          </a:prstGeom>
          <a:gradFill>
            <a:gsLst>
              <a:gs pos="0">
                <a:srgbClr val="D8D8D8"/>
              </a:gs>
              <a:gs pos="100000">
                <a:srgbClr val="A5A5A5"/>
              </a:gs>
            </a:gsLst>
            <a:lin ang="2700000" scaled="0"/>
          </a:gradFill>
          <a:ln>
            <a:noFill/>
          </a:ln>
        </p:spPr>
      </p:sp>
      <p:sp>
        <p:nvSpPr>
          <p:cNvPr id="38" name="Google Shape;38;p37"/>
          <p:cNvSpPr txBox="1">
            <a:spLocks noGrp="1"/>
          </p:cNvSpPr>
          <p:nvPr>
            <p:ph type="body" idx="1"/>
          </p:nvPr>
        </p:nvSpPr>
        <p:spPr>
          <a:xfrm>
            <a:off x="7107238" y="1313121"/>
            <a:ext cx="4059936" cy="6309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7"/>
          <p:cNvSpPr txBox="1">
            <a:spLocks noGrp="1"/>
          </p:cNvSpPr>
          <p:nvPr>
            <p:ph type="body" idx="3"/>
          </p:nvPr>
        </p:nvSpPr>
        <p:spPr>
          <a:xfrm>
            <a:off x="7107238" y="1036122"/>
            <a:ext cx="319125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7"/>
          <p:cNvSpPr txBox="1">
            <a:spLocks noGrp="1"/>
          </p:cNvSpPr>
          <p:nvPr>
            <p:ph type="title"/>
          </p:nvPr>
        </p:nvSpPr>
        <p:spPr>
          <a:xfrm>
            <a:off x="1026264" y="1249080"/>
            <a:ext cx="4718304" cy="58521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200"/>
              <a:buFont typeface="Plus Jakarta Sans Medium"/>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7"/>
          <p:cNvSpPr txBox="1">
            <a:spLocks noGrp="1"/>
          </p:cNvSpPr>
          <p:nvPr>
            <p:ph type="body" idx="4"/>
          </p:nvPr>
        </p:nvSpPr>
        <p:spPr>
          <a:xfrm>
            <a:off x="1019175" y="972978"/>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7"/>
          <p:cNvSpPr txBox="1">
            <a:spLocks noGrp="1"/>
          </p:cNvSpPr>
          <p:nvPr>
            <p:ph type="body" idx="5"/>
          </p:nvPr>
        </p:nvSpPr>
        <p:spPr>
          <a:xfrm>
            <a:off x="7107238" y="3236471"/>
            <a:ext cx="4059936" cy="6309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37"/>
          <p:cNvSpPr txBox="1">
            <a:spLocks noGrp="1"/>
          </p:cNvSpPr>
          <p:nvPr>
            <p:ph type="body" idx="6"/>
          </p:nvPr>
        </p:nvSpPr>
        <p:spPr>
          <a:xfrm>
            <a:off x="7107238" y="2961952"/>
            <a:ext cx="319125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7"/>
          <p:cNvSpPr txBox="1">
            <a:spLocks noGrp="1"/>
          </p:cNvSpPr>
          <p:nvPr>
            <p:ph type="body" idx="7"/>
          </p:nvPr>
        </p:nvSpPr>
        <p:spPr>
          <a:xfrm>
            <a:off x="7107238" y="5159621"/>
            <a:ext cx="4059936" cy="63093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7"/>
          <p:cNvSpPr txBox="1">
            <a:spLocks noGrp="1"/>
          </p:cNvSpPr>
          <p:nvPr>
            <p:ph type="body" idx="8"/>
          </p:nvPr>
        </p:nvSpPr>
        <p:spPr>
          <a:xfrm>
            <a:off x="7107238" y="4885102"/>
            <a:ext cx="319125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7"/>
          <p:cNvSpPr txBox="1">
            <a:spLocks noGrp="1"/>
          </p:cNvSpPr>
          <p:nvPr>
            <p:ph type="body" idx="9"/>
          </p:nvPr>
        </p:nvSpPr>
        <p:spPr>
          <a:xfrm>
            <a:off x="1371904" y="5207137"/>
            <a:ext cx="4379976" cy="44805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7"/>
          <p:cNvSpPr txBox="1">
            <a:spLocks noGrp="1"/>
          </p:cNvSpPr>
          <p:nvPr>
            <p:ph type="body" idx="13"/>
          </p:nvPr>
        </p:nvSpPr>
        <p:spPr>
          <a:xfrm>
            <a:off x="1371904" y="4952755"/>
            <a:ext cx="1700784"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p:cSld name="07">
    <p:spTree>
      <p:nvGrpSpPr>
        <p:cNvPr id="1" name="Shape 48"/>
        <p:cNvGrpSpPr/>
        <p:nvPr/>
      </p:nvGrpSpPr>
      <p:grpSpPr>
        <a:xfrm>
          <a:off x="0" y="0"/>
          <a:ext cx="0" cy="0"/>
          <a:chOff x="0" y="0"/>
          <a:chExt cx="0" cy="0"/>
        </a:xfrm>
      </p:grpSpPr>
      <p:sp>
        <p:nvSpPr>
          <p:cNvPr id="49" name="Google Shape;49;p38"/>
          <p:cNvSpPr>
            <a:spLocks noGrp="1"/>
          </p:cNvSpPr>
          <p:nvPr>
            <p:ph type="pic" idx="2"/>
          </p:nvPr>
        </p:nvSpPr>
        <p:spPr>
          <a:xfrm>
            <a:off x="6096001" y="994265"/>
            <a:ext cx="5688013" cy="3793905"/>
          </a:xfrm>
          <a:prstGeom prst="rect">
            <a:avLst/>
          </a:prstGeom>
          <a:gradFill>
            <a:gsLst>
              <a:gs pos="0">
                <a:srgbClr val="D8D8D8"/>
              </a:gs>
              <a:gs pos="100000">
                <a:srgbClr val="A5A5A5"/>
              </a:gs>
            </a:gsLst>
            <a:lin ang="2700000" scaled="0"/>
          </a:gradFill>
          <a:ln>
            <a:noFill/>
          </a:ln>
        </p:spPr>
      </p:sp>
      <p:sp>
        <p:nvSpPr>
          <p:cNvPr id="50" name="Google Shape;50;p38"/>
          <p:cNvSpPr txBox="1">
            <a:spLocks noGrp="1"/>
          </p:cNvSpPr>
          <p:nvPr>
            <p:ph type="body" idx="1"/>
          </p:nvPr>
        </p:nvSpPr>
        <p:spPr>
          <a:xfrm>
            <a:off x="1027853" y="3662051"/>
            <a:ext cx="4050792" cy="1371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38"/>
          <p:cNvSpPr txBox="1">
            <a:spLocks noGrp="1"/>
          </p:cNvSpPr>
          <p:nvPr>
            <p:ph type="body" idx="3"/>
          </p:nvPr>
        </p:nvSpPr>
        <p:spPr>
          <a:xfrm>
            <a:off x="1019175" y="3112446"/>
            <a:ext cx="4059936" cy="512064"/>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38"/>
          <p:cNvSpPr txBox="1">
            <a:spLocks noGrp="1"/>
          </p:cNvSpPr>
          <p:nvPr>
            <p:ph type="title"/>
          </p:nvPr>
        </p:nvSpPr>
        <p:spPr>
          <a:xfrm>
            <a:off x="1026264" y="1624608"/>
            <a:ext cx="4059936" cy="83210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4800"/>
              <a:buFont typeface="Plus Jakarta Sans Medium"/>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8"/>
          <p:cNvSpPr txBox="1">
            <a:spLocks noGrp="1"/>
          </p:cNvSpPr>
          <p:nvPr>
            <p:ph type="body" idx="4"/>
          </p:nvPr>
        </p:nvSpPr>
        <p:spPr>
          <a:xfrm>
            <a:off x="1019175" y="1349172"/>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38"/>
          <p:cNvSpPr txBox="1">
            <a:spLocks noGrp="1"/>
          </p:cNvSpPr>
          <p:nvPr>
            <p:ph type="body" idx="5"/>
          </p:nvPr>
        </p:nvSpPr>
        <p:spPr>
          <a:xfrm>
            <a:off x="6555633" y="5221204"/>
            <a:ext cx="4773168" cy="44805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000"/>
              <a:buNone/>
              <a:defRPr sz="1000">
                <a:solidFill>
                  <a:schemeClr val="lt1"/>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8"/>
          <p:cNvSpPr txBox="1">
            <a:spLocks noGrp="1"/>
          </p:cNvSpPr>
          <p:nvPr>
            <p:ph type="body" idx="6"/>
          </p:nvPr>
        </p:nvSpPr>
        <p:spPr>
          <a:xfrm>
            <a:off x="6555632" y="4948471"/>
            <a:ext cx="1911096"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lt1"/>
              </a:buClr>
              <a:buSzPts val="1200"/>
              <a:buNone/>
              <a:defRPr sz="1200">
                <a:solidFill>
                  <a:schemeClr val="l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p:cSld name="08">
    <p:spTree>
      <p:nvGrpSpPr>
        <p:cNvPr id="1" name="Shape 56"/>
        <p:cNvGrpSpPr/>
        <p:nvPr/>
      </p:nvGrpSpPr>
      <p:grpSpPr>
        <a:xfrm>
          <a:off x="0" y="0"/>
          <a:ext cx="0" cy="0"/>
          <a:chOff x="0" y="0"/>
          <a:chExt cx="0" cy="0"/>
        </a:xfrm>
      </p:grpSpPr>
      <p:sp>
        <p:nvSpPr>
          <p:cNvPr id="57" name="Google Shape;57;p39"/>
          <p:cNvSpPr txBox="1">
            <a:spLocks noGrp="1"/>
          </p:cNvSpPr>
          <p:nvPr>
            <p:ph type="title"/>
          </p:nvPr>
        </p:nvSpPr>
        <p:spPr>
          <a:xfrm>
            <a:off x="1026264" y="1343656"/>
            <a:ext cx="4718304" cy="193852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Plus Jakarta Sans Medium"/>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39"/>
          <p:cNvSpPr txBox="1">
            <a:spLocks noGrp="1"/>
          </p:cNvSpPr>
          <p:nvPr>
            <p:ph type="body" idx="1"/>
          </p:nvPr>
        </p:nvSpPr>
        <p:spPr>
          <a:xfrm>
            <a:off x="1019175" y="1068887"/>
            <a:ext cx="1399032" cy="33832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39"/>
          <p:cNvSpPr txBox="1">
            <a:spLocks noGrp="1"/>
          </p:cNvSpPr>
          <p:nvPr>
            <p:ph type="body" idx="2"/>
          </p:nvPr>
        </p:nvSpPr>
        <p:spPr>
          <a:xfrm>
            <a:off x="6895685" y="1679319"/>
            <a:ext cx="1298448" cy="70408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4000"/>
              <a:buNone/>
              <a:defRPr sz="40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9"/>
          <p:cNvSpPr txBox="1">
            <a:spLocks noGrp="1"/>
          </p:cNvSpPr>
          <p:nvPr>
            <p:ph type="body" idx="3"/>
          </p:nvPr>
        </p:nvSpPr>
        <p:spPr>
          <a:xfrm>
            <a:off x="1026264" y="3693536"/>
            <a:ext cx="4709160" cy="27432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accent1"/>
              </a:buClr>
              <a:buSzPts val="1200"/>
              <a:buNone/>
              <a:defRPr sz="1200">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39"/>
          <p:cNvSpPr txBox="1">
            <a:spLocks noGrp="1"/>
          </p:cNvSpPr>
          <p:nvPr>
            <p:ph type="body" idx="4"/>
          </p:nvPr>
        </p:nvSpPr>
        <p:spPr>
          <a:xfrm>
            <a:off x="6914463" y="2383407"/>
            <a:ext cx="1252728" cy="265176"/>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39"/>
          <p:cNvSpPr txBox="1">
            <a:spLocks noGrp="1"/>
          </p:cNvSpPr>
          <p:nvPr>
            <p:ph type="body" idx="5"/>
          </p:nvPr>
        </p:nvSpPr>
        <p:spPr>
          <a:xfrm>
            <a:off x="8374660" y="1475370"/>
            <a:ext cx="2423160" cy="1371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39"/>
          <p:cNvSpPr txBox="1">
            <a:spLocks noGrp="1"/>
          </p:cNvSpPr>
          <p:nvPr>
            <p:ph type="body" idx="6"/>
          </p:nvPr>
        </p:nvSpPr>
        <p:spPr>
          <a:xfrm>
            <a:off x="1027854" y="3970535"/>
            <a:ext cx="4709160" cy="173736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39"/>
          <p:cNvSpPr txBox="1">
            <a:spLocks noGrp="1"/>
          </p:cNvSpPr>
          <p:nvPr>
            <p:ph type="body" idx="7"/>
          </p:nvPr>
        </p:nvSpPr>
        <p:spPr>
          <a:xfrm>
            <a:off x="6895685" y="4139560"/>
            <a:ext cx="1298448" cy="70408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4000"/>
              <a:buNone/>
              <a:defRPr sz="40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9"/>
          <p:cNvSpPr txBox="1">
            <a:spLocks noGrp="1"/>
          </p:cNvSpPr>
          <p:nvPr>
            <p:ph type="body" idx="8"/>
          </p:nvPr>
        </p:nvSpPr>
        <p:spPr>
          <a:xfrm>
            <a:off x="6914463" y="4843648"/>
            <a:ext cx="1252728" cy="429768"/>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9"/>
          <p:cNvSpPr txBox="1">
            <a:spLocks noGrp="1"/>
          </p:cNvSpPr>
          <p:nvPr>
            <p:ph type="body" idx="9"/>
          </p:nvPr>
        </p:nvSpPr>
        <p:spPr>
          <a:xfrm>
            <a:off x="8374660" y="4018448"/>
            <a:ext cx="2423160" cy="1371600"/>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p:cSld name="09">
    <p:spTree>
      <p:nvGrpSpPr>
        <p:cNvPr id="1" name="Shape 67"/>
        <p:cNvGrpSpPr/>
        <p:nvPr/>
      </p:nvGrpSpPr>
      <p:grpSpPr>
        <a:xfrm>
          <a:off x="0" y="0"/>
          <a:ext cx="0" cy="0"/>
          <a:chOff x="0" y="0"/>
          <a:chExt cx="0" cy="0"/>
        </a:xfrm>
      </p:grpSpPr>
      <p:sp>
        <p:nvSpPr>
          <p:cNvPr id="68" name="Google Shape;68;p40"/>
          <p:cNvSpPr txBox="1">
            <a:spLocks noGrp="1"/>
          </p:cNvSpPr>
          <p:nvPr>
            <p:ph type="title"/>
          </p:nvPr>
        </p:nvSpPr>
        <p:spPr>
          <a:xfrm>
            <a:off x="1026264" y="1381308"/>
            <a:ext cx="4718304" cy="92354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5400"/>
              <a:buFont typeface="Plus Jakarta Sans Medium"/>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0"/>
          <p:cNvSpPr txBox="1">
            <a:spLocks noGrp="1"/>
          </p:cNvSpPr>
          <p:nvPr>
            <p:ph type="body" idx="1"/>
          </p:nvPr>
        </p:nvSpPr>
        <p:spPr>
          <a:xfrm>
            <a:off x="7963117" y="3422064"/>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0"/>
          <p:cNvSpPr txBox="1">
            <a:spLocks noGrp="1"/>
          </p:cNvSpPr>
          <p:nvPr>
            <p:ph type="body" idx="2"/>
          </p:nvPr>
        </p:nvSpPr>
        <p:spPr>
          <a:xfrm>
            <a:off x="7963117" y="3968129"/>
            <a:ext cx="2011680" cy="265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0"/>
          <p:cNvSpPr txBox="1">
            <a:spLocks noGrp="1"/>
          </p:cNvSpPr>
          <p:nvPr>
            <p:ph type="body" idx="3"/>
          </p:nvPr>
        </p:nvSpPr>
        <p:spPr>
          <a:xfrm>
            <a:off x="7963117" y="4348448"/>
            <a:ext cx="242316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0"/>
          <p:cNvSpPr txBox="1">
            <a:spLocks noGrp="1"/>
          </p:cNvSpPr>
          <p:nvPr>
            <p:ph type="body" idx="4"/>
          </p:nvPr>
        </p:nvSpPr>
        <p:spPr>
          <a:xfrm>
            <a:off x="6449900" y="1361302"/>
            <a:ext cx="4709160" cy="8138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40"/>
          <p:cNvSpPr txBox="1">
            <a:spLocks noGrp="1"/>
          </p:cNvSpPr>
          <p:nvPr>
            <p:ph type="body" idx="5"/>
          </p:nvPr>
        </p:nvSpPr>
        <p:spPr>
          <a:xfrm>
            <a:off x="4881729" y="3422064"/>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0"/>
          <p:cNvSpPr txBox="1">
            <a:spLocks noGrp="1"/>
          </p:cNvSpPr>
          <p:nvPr>
            <p:ph type="body" idx="6"/>
          </p:nvPr>
        </p:nvSpPr>
        <p:spPr>
          <a:xfrm>
            <a:off x="4881729" y="3968129"/>
            <a:ext cx="2011680" cy="265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body" idx="7"/>
          </p:nvPr>
        </p:nvSpPr>
        <p:spPr>
          <a:xfrm>
            <a:off x="4881729" y="4348448"/>
            <a:ext cx="242316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0"/>
          <p:cNvSpPr txBox="1">
            <a:spLocks noGrp="1"/>
          </p:cNvSpPr>
          <p:nvPr>
            <p:ph type="body" idx="8"/>
          </p:nvPr>
        </p:nvSpPr>
        <p:spPr>
          <a:xfrm>
            <a:off x="1800341" y="3422064"/>
            <a:ext cx="1472184" cy="58521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1"/>
              </a:buClr>
              <a:buSzPts val="3200"/>
              <a:buNone/>
              <a:defRPr sz="3200" b="1">
                <a:solidFill>
                  <a:schemeClr val="accent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0"/>
          <p:cNvSpPr txBox="1">
            <a:spLocks noGrp="1"/>
          </p:cNvSpPr>
          <p:nvPr>
            <p:ph type="body" idx="9"/>
          </p:nvPr>
        </p:nvSpPr>
        <p:spPr>
          <a:xfrm>
            <a:off x="1800341" y="3968129"/>
            <a:ext cx="2011680" cy="265176"/>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Clr>
                <a:schemeClr val="dk1"/>
              </a:buClr>
              <a:buSzPts val="1100"/>
              <a:buNone/>
              <a:defRPr sz="1100">
                <a:solidFill>
                  <a:schemeClr val="dk1"/>
                </a:solidFill>
                <a:latin typeface="Plus Jakarta Sans Medium"/>
                <a:ea typeface="Plus Jakarta Sans Medium"/>
                <a:cs typeface="Plus Jakarta Sans Medium"/>
                <a:sym typeface="Plus Jakarta Sans Medium"/>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40"/>
          <p:cNvSpPr txBox="1">
            <a:spLocks noGrp="1"/>
          </p:cNvSpPr>
          <p:nvPr>
            <p:ph type="body" idx="13"/>
          </p:nvPr>
        </p:nvSpPr>
        <p:spPr>
          <a:xfrm>
            <a:off x="1800341" y="4348448"/>
            <a:ext cx="242316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rgbClr val="585858"/>
              </a:buClr>
              <a:buSzPts val="1000"/>
              <a:buNone/>
              <a:defRPr sz="1000">
                <a:solidFill>
                  <a:srgbClr val="585858"/>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40"/>
          <p:cNvSpPr txBox="1">
            <a:spLocks noGrp="1"/>
          </p:cNvSpPr>
          <p:nvPr>
            <p:ph type="body" idx="14"/>
          </p:nvPr>
        </p:nvSpPr>
        <p:spPr>
          <a:xfrm>
            <a:off x="1019175" y="1104979"/>
            <a:ext cx="1399032" cy="33832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accent3"/>
              </a:buClr>
              <a:buSzPts val="1600"/>
              <a:buNone/>
              <a:defRPr sz="1600">
                <a:solidFill>
                  <a:schemeClr val="accent3"/>
                </a:solidFill>
              </a:defRPr>
            </a:lvl1pPr>
            <a:lvl2pPr marL="914400" lvl="1" indent="-228600" algn="l">
              <a:lnSpc>
                <a:spcPct val="90000"/>
              </a:lnSpc>
              <a:spcBef>
                <a:spcPts val="500"/>
              </a:spcBef>
              <a:spcAft>
                <a:spcPts val="0"/>
              </a:spcAft>
              <a:buClr>
                <a:schemeClr val="dk1"/>
              </a:buClr>
              <a:buSzPts val="1800"/>
              <a:buNone/>
              <a:defRPr/>
            </a:lvl2pPr>
            <a:lvl3pPr marL="1371600" lvl="2" indent="-228600" algn="l">
              <a:lnSpc>
                <a:spcPct val="90000"/>
              </a:lnSpc>
              <a:spcBef>
                <a:spcPts val="500"/>
              </a:spcBef>
              <a:spcAft>
                <a:spcPts val="0"/>
              </a:spcAft>
              <a:buClr>
                <a:schemeClr val="dk1"/>
              </a:buClr>
              <a:buSzPts val="18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Plus Jakarta Sans Medium"/>
              <a:buNone/>
              <a:defRPr sz="4400" b="0" i="0" u="none" strike="noStrike" cap="none">
                <a:solidFill>
                  <a:schemeClr val="dk1"/>
                </a:solidFill>
                <a:latin typeface="Plus Jakarta Sans Medium"/>
                <a:ea typeface="Plus Jakarta Sans Medium"/>
                <a:cs typeface="Plus Jakarta Sans Medium"/>
                <a:sym typeface="Plus Jakarta Sa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A8A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A8A8A"/>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A8A8A"/>
                </a:solidFill>
                <a:latin typeface="Arial"/>
                <a:ea typeface="Arial"/>
                <a:cs typeface="Arial"/>
                <a:sym typeface="Arial"/>
              </a:defRPr>
            </a:lvl1pPr>
            <a:lvl2pPr marL="0" marR="0" lvl="1" indent="0" algn="r" rtl="0">
              <a:spcBef>
                <a:spcPts val="0"/>
              </a:spcBef>
              <a:buNone/>
              <a:defRPr sz="1200" b="0" i="0" u="none" strike="noStrike" cap="none">
                <a:solidFill>
                  <a:srgbClr val="8A8A8A"/>
                </a:solidFill>
                <a:latin typeface="Arial"/>
                <a:ea typeface="Arial"/>
                <a:cs typeface="Arial"/>
                <a:sym typeface="Arial"/>
              </a:defRPr>
            </a:lvl2pPr>
            <a:lvl3pPr marL="0" marR="0" lvl="2" indent="0" algn="r" rtl="0">
              <a:spcBef>
                <a:spcPts val="0"/>
              </a:spcBef>
              <a:buNone/>
              <a:defRPr sz="1200" b="0" i="0" u="none" strike="noStrike" cap="none">
                <a:solidFill>
                  <a:srgbClr val="8A8A8A"/>
                </a:solidFill>
                <a:latin typeface="Arial"/>
                <a:ea typeface="Arial"/>
                <a:cs typeface="Arial"/>
                <a:sym typeface="Arial"/>
              </a:defRPr>
            </a:lvl3pPr>
            <a:lvl4pPr marL="0" marR="0" lvl="3" indent="0" algn="r" rtl="0">
              <a:spcBef>
                <a:spcPts val="0"/>
              </a:spcBef>
              <a:buNone/>
              <a:defRPr sz="1200" b="0" i="0" u="none" strike="noStrike" cap="none">
                <a:solidFill>
                  <a:srgbClr val="8A8A8A"/>
                </a:solidFill>
                <a:latin typeface="Arial"/>
                <a:ea typeface="Arial"/>
                <a:cs typeface="Arial"/>
                <a:sym typeface="Arial"/>
              </a:defRPr>
            </a:lvl4pPr>
            <a:lvl5pPr marL="0" marR="0" lvl="4" indent="0" algn="r" rtl="0">
              <a:spcBef>
                <a:spcPts val="0"/>
              </a:spcBef>
              <a:buNone/>
              <a:defRPr sz="1200" b="0" i="0" u="none" strike="noStrike" cap="none">
                <a:solidFill>
                  <a:srgbClr val="8A8A8A"/>
                </a:solidFill>
                <a:latin typeface="Arial"/>
                <a:ea typeface="Arial"/>
                <a:cs typeface="Arial"/>
                <a:sym typeface="Arial"/>
              </a:defRPr>
            </a:lvl5pPr>
            <a:lvl6pPr marL="0" marR="0" lvl="5" indent="0" algn="r" rtl="0">
              <a:spcBef>
                <a:spcPts val="0"/>
              </a:spcBef>
              <a:buNone/>
              <a:defRPr sz="1200" b="0" i="0" u="none" strike="noStrike" cap="none">
                <a:solidFill>
                  <a:srgbClr val="8A8A8A"/>
                </a:solidFill>
                <a:latin typeface="Arial"/>
                <a:ea typeface="Arial"/>
                <a:cs typeface="Arial"/>
                <a:sym typeface="Arial"/>
              </a:defRPr>
            </a:lvl6pPr>
            <a:lvl7pPr marL="0" marR="0" lvl="6" indent="0" algn="r" rtl="0">
              <a:spcBef>
                <a:spcPts val="0"/>
              </a:spcBef>
              <a:buNone/>
              <a:defRPr sz="1200" b="0" i="0" u="none" strike="noStrike" cap="none">
                <a:solidFill>
                  <a:srgbClr val="8A8A8A"/>
                </a:solidFill>
                <a:latin typeface="Arial"/>
                <a:ea typeface="Arial"/>
                <a:cs typeface="Arial"/>
                <a:sym typeface="Arial"/>
              </a:defRPr>
            </a:lvl7pPr>
            <a:lvl8pPr marL="0" marR="0" lvl="7" indent="0" algn="r" rtl="0">
              <a:spcBef>
                <a:spcPts val="0"/>
              </a:spcBef>
              <a:buNone/>
              <a:defRPr sz="1200" b="0" i="0" u="none" strike="noStrike" cap="none">
                <a:solidFill>
                  <a:srgbClr val="8A8A8A"/>
                </a:solidFill>
                <a:latin typeface="Arial"/>
                <a:ea typeface="Arial"/>
                <a:cs typeface="Arial"/>
                <a:sym typeface="Arial"/>
              </a:defRPr>
            </a:lvl8pPr>
            <a:lvl9pPr marL="0" marR="0" lvl="8" indent="0" algn="r" rtl="0">
              <a:spcBef>
                <a:spcPts val="0"/>
              </a:spcBef>
              <a:buNone/>
              <a:defRPr sz="1200" b="0" i="0" u="none" strike="noStrike" cap="none">
                <a:solidFill>
                  <a:srgbClr val="8A8A8A"/>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D"/>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42">
          <p15:clr>
            <a:srgbClr val="F26B43"/>
          </p15:clr>
        </p15:guide>
        <p15:guide id="2" pos="1279">
          <p15:clr>
            <a:srgbClr val="F26B43"/>
          </p15:clr>
        </p15:guide>
        <p15:guide id="3" pos="1920">
          <p15:clr>
            <a:srgbClr val="F26B43"/>
          </p15:clr>
        </p15:guide>
        <p15:guide id="4" pos="2559">
          <p15:clr>
            <a:srgbClr val="F26B43"/>
          </p15:clr>
        </p15:guide>
        <p15:guide id="5" pos="3201">
          <p15:clr>
            <a:srgbClr val="F26B43"/>
          </p15:clr>
        </p15:guide>
        <p15:guide id="6" pos="7039">
          <p15:clr>
            <a:srgbClr val="F26B43"/>
          </p15:clr>
        </p15:guide>
        <p15:guide id="7" pos="6402">
          <p15:clr>
            <a:srgbClr val="F26B43"/>
          </p15:clr>
        </p15:guide>
        <p15:guide id="8" pos="5760">
          <p15:clr>
            <a:srgbClr val="F26B43"/>
          </p15:clr>
        </p15:guide>
        <p15:guide id="9" pos="5118">
          <p15:clr>
            <a:srgbClr val="F26B43"/>
          </p15:clr>
        </p15:guide>
        <p15:guide id="10" pos="4481">
          <p15:clr>
            <a:srgbClr val="F26B43"/>
          </p15:clr>
        </p15:guide>
        <p15:guide id="1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github.com/ayak2002/EC523_Chopped/tree/main/da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emojipedia.org/loudly-crying-face"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g"/><Relationship Id="rId7" Type="http://schemas.openxmlformats.org/officeDocument/2006/relationships/hyperlink" Target="https://paperswithcode.com/dataset/food-101" TargetMode="Externa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hyperlink" Target="https://www.adeveloperdiary.com/data-science/computer-vision/how-to-prepare-imagenet-dataset-for-image-classification/" TargetMode="External"/><Relationship Id="rId10" Type="http://schemas.openxmlformats.org/officeDocument/2006/relationships/image" Target="../media/image7.png"/><Relationship Id="rId4" Type="http://schemas.openxmlformats.org/officeDocument/2006/relationships/image" Target="../media/image4.jpg"/><Relationship Id="rId9" Type="http://schemas.openxmlformats.org/officeDocument/2006/relationships/hyperlink" Target="https://cv.gluon.ai/build/examples_datasets/mscoco.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emojipedia.org/cold-fa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1"/>
          <p:cNvPicPr preferRelativeResize="0">
            <a:picLocks noGrp="1"/>
          </p:cNvPicPr>
          <p:nvPr>
            <p:ph type="pic" idx="2"/>
          </p:nvPr>
        </p:nvPicPr>
        <p:blipFill rotWithShape="1">
          <a:blip r:embed="rId3">
            <a:alphaModFix/>
          </a:blip>
          <a:srcRect/>
          <a:stretch/>
        </p:blipFill>
        <p:spPr>
          <a:xfrm>
            <a:off x="0" y="0"/>
            <a:ext cx="12192000" cy="6858000"/>
          </a:xfrm>
          <a:prstGeom prst="rect">
            <a:avLst/>
          </a:prstGeom>
          <a:gradFill>
            <a:gsLst>
              <a:gs pos="0">
                <a:srgbClr val="D8D8D8"/>
              </a:gs>
              <a:gs pos="100000">
                <a:srgbClr val="A5A5A5"/>
              </a:gs>
            </a:gsLst>
            <a:lin ang="2700000" scaled="0"/>
          </a:gradFill>
          <a:ln>
            <a:noFill/>
          </a:ln>
        </p:spPr>
      </p:pic>
      <p:grpSp>
        <p:nvGrpSpPr>
          <p:cNvPr id="285" name="Google Shape;285;p1"/>
          <p:cNvGrpSpPr/>
          <p:nvPr/>
        </p:nvGrpSpPr>
        <p:grpSpPr>
          <a:xfrm>
            <a:off x="-2565400" y="-1605196"/>
            <a:ext cx="10068392" cy="10068392"/>
            <a:chOff x="3400425" y="733425"/>
            <a:chExt cx="5391150" cy="5391150"/>
          </a:xfrm>
        </p:grpSpPr>
        <p:sp>
          <p:nvSpPr>
            <p:cNvPr id="286" name="Google Shape;286;p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7" name="Google Shape;287;p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288" name="Google Shape;288;p1"/>
          <p:cNvSpPr/>
          <p:nvPr/>
        </p:nvSpPr>
        <p:spPr>
          <a:xfrm>
            <a:off x="0" y="76200"/>
            <a:ext cx="12192000" cy="6858000"/>
          </a:xfrm>
          <a:prstGeom prst="rect">
            <a:avLst/>
          </a:prstGeom>
          <a:solidFill>
            <a:schemeClr val="accen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89" name="Google Shape;289;p1"/>
          <p:cNvSpPr txBox="1">
            <a:spLocks noGrp="1"/>
          </p:cNvSpPr>
          <p:nvPr>
            <p:ph type="title"/>
          </p:nvPr>
        </p:nvSpPr>
        <p:spPr>
          <a:xfrm>
            <a:off x="1007500" y="1594175"/>
            <a:ext cx="11460300" cy="255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8000"/>
              <a:buFont typeface="Plus Jakarta Sans Medium"/>
              <a:buNone/>
            </a:pPr>
            <a:r>
              <a:rPr lang="en-ID"/>
              <a:t>CHOPPED</a:t>
            </a:r>
            <a:br>
              <a:rPr lang="en-ID" sz="8000">
                <a:solidFill>
                  <a:schemeClr val="lt1"/>
                </a:solidFill>
                <a:latin typeface="Plus Jakarta Sans Medium"/>
                <a:ea typeface="Plus Jakarta Sans Medium"/>
                <a:cs typeface="Plus Jakarta Sans Medium"/>
                <a:sym typeface="Plus Jakarta Sans Medium"/>
              </a:rPr>
            </a:br>
            <a:r>
              <a:rPr lang="en-ID" sz="7500">
                <a:solidFill>
                  <a:srgbClr val="F15F5F"/>
                </a:solidFill>
              </a:rPr>
              <a:t>EC523 FINAL PROJECT</a:t>
            </a:r>
            <a:endParaRPr sz="7500">
              <a:solidFill>
                <a:srgbClr val="F15F5F"/>
              </a:solidFill>
              <a:latin typeface="Plus Jakarta Sans Medium"/>
              <a:ea typeface="Plus Jakarta Sans Medium"/>
              <a:cs typeface="Plus Jakarta Sans Medium"/>
              <a:sym typeface="Plus Jakarta Sans Medium"/>
            </a:endParaRPr>
          </a:p>
        </p:txBody>
      </p:sp>
      <p:sp>
        <p:nvSpPr>
          <p:cNvPr id="290" name="Google Shape;290;p1"/>
          <p:cNvSpPr txBox="1">
            <a:spLocks noGrp="1"/>
          </p:cNvSpPr>
          <p:nvPr>
            <p:ph type="body" idx="1"/>
          </p:nvPr>
        </p:nvSpPr>
        <p:spPr>
          <a:xfrm>
            <a:off x="1035150" y="4145375"/>
            <a:ext cx="10274100" cy="9966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ID" sz="2200">
                <a:latin typeface="Source Sans Pro"/>
                <a:ea typeface="Source Sans Pro"/>
                <a:cs typeface="Source Sans Pro"/>
                <a:sym typeface="Source Sans Pro"/>
              </a:rPr>
              <a:t>Christopher Chan, Aya Kassem, Leanorine Lorenzana-Garcia, and Christian So</a:t>
            </a:r>
            <a:endParaRPr sz="2200">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ID" sz="2200">
                <a:solidFill>
                  <a:srgbClr val="B0B2B4"/>
                </a:solidFill>
                <a:latin typeface="Source Sans Pro"/>
                <a:ea typeface="Source Sans Pro"/>
                <a:cs typeface="Source Sans Pro"/>
                <a:sym typeface="Source Sans Pro"/>
              </a:rPr>
              <a:t>December 11, 2023</a:t>
            </a:r>
            <a:endParaRPr sz="2200">
              <a:solidFill>
                <a:srgbClr val="B0B2B4"/>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grpSp>
        <p:nvGrpSpPr>
          <p:cNvPr id="499" name="Google Shape;499;p8"/>
          <p:cNvGrpSpPr/>
          <p:nvPr/>
        </p:nvGrpSpPr>
        <p:grpSpPr>
          <a:xfrm>
            <a:off x="10457199" y="5164261"/>
            <a:ext cx="2974747" cy="2974747"/>
            <a:chOff x="3400425" y="733425"/>
            <a:chExt cx="5391150" cy="5391150"/>
          </a:xfrm>
        </p:grpSpPr>
        <p:sp>
          <p:nvSpPr>
            <p:cNvPr id="500" name="Google Shape;500;p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1" name="Google Shape;501;p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02" name="Google Shape;502;p8"/>
          <p:cNvGrpSpPr/>
          <p:nvPr/>
        </p:nvGrpSpPr>
        <p:grpSpPr>
          <a:xfrm>
            <a:off x="-3427270" y="-1966732"/>
            <a:ext cx="5587998" cy="5587998"/>
            <a:chOff x="3400425" y="733425"/>
            <a:chExt cx="5391150" cy="5391150"/>
          </a:xfrm>
        </p:grpSpPr>
        <p:sp>
          <p:nvSpPr>
            <p:cNvPr id="503" name="Google Shape;503;p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505" name="Google Shape;505;p8"/>
          <p:cNvCxnSpPr/>
          <p:nvPr/>
        </p:nvCxnSpPr>
        <p:spPr>
          <a:xfrm>
            <a:off x="2182813" y="1277029"/>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506" name="Google Shape;506;p8"/>
          <p:cNvSpPr/>
          <p:nvPr/>
        </p:nvSpPr>
        <p:spPr>
          <a:xfrm>
            <a:off x="1203925" y="3116500"/>
            <a:ext cx="114600" cy="146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7" name="Google Shape;507;p8"/>
          <p:cNvSpPr/>
          <p:nvPr/>
        </p:nvSpPr>
        <p:spPr>
          <a:xfrm>
            <a:off x="1318929" y="3116500"/>
            <a:ext cx="3698700" cy="1468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8" name="Google Shape;508;p8"/>
          <p:cNvSpPr/>
          <p:nvPr/>
        </p:nvSpPr>
        <p:spPr>
          <a:xfrm>
            <a:off x="1202650" y="4829572"/>
            <a:ext cx="114600" cy="146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9" name="Google Shape;509;p8"/>
          <p:cNvSpPr/>
          <p:nvPr/>
        </p:nvSpPr>
        <p:spPr>
          <a:xfrm>
            <a:off x="1317654" y="4829572"/>
            <a:ext cx="3698700" cy="1468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0" name="Google Shape;510;p8"/>
          <p:cNvSpPr txBox="1">
            <a:spLocks noGrp="1"/>
          </p:cNvSpPr>
          <p:nvPr>
            <p:ph type="title"/>
          </p:nvPr>
        </p:nvSpPr>
        <p:spPr>
          <a:xfrm>
            <a:off x="1178677" y="1343650"/>
            <a:ext cx="5587800" cy="107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a:t>Fine Tuning </a:t>
            </a:r>
            <a:endParaRPr/>
          </a:p>
          <a:p>
            <a:pPr marL="0" lvl="0" indent="0" algn="l" rtl="0">
              <a:lnSpc>
                <a:spcPct val="100000"/>
              </a:lnSpc>
              <a:spcBef>
                <a:spcPts val="0"/>
              </a:spcBef>
              <a:spcAft>
                <a:spcPts val="0"/>
              </a:spcAft>
              <a:buClr>
                <a:schemeClr val="dk1"/>
              </a:buClr>
              <a:buSzPts val="4000"/>
              <a:buFont typeface="Plus Jakarta Sans Medium"/>
              <a:buNone/>
            </a:pPr>
            <a:r>
              <a:rPr lang="en-ID">
                <a:solidFill>
                  <a:schemeClr val="accent1"/>
                </a:solidFill>
              </a:rPr>
              <a:t>CLIP</a:t>
            </a:r>
            <a:endParaRPr/>
          </a:p>
        </p:txBody>
      </p:sp>
      <p:sp>
        <p:nvSpPr>
          <p:cNvPr id="511" name="Google Shape;511;p8"/>
          <p:cNvSpPr txBox="1">
            <a:spLocks noGrp="1"/>
          </p:cNvSpPr>
          <p:nvPr>
            <p:ph type="body" idx="1"/>
          </p:nvPr>
        </p:nvSpPr>
        <p:spPr>
          <a:xfrm>
            <a:off x="1171575" y="1068887"/>
            <a:ext cx="1398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t>Methods</a:t>
            </a:r>
            <a:endParaRPr/>
          </a:p>
          <a:p>
            <a:pPr marL="0" lvl="0" indent="0" algn="l" rtl="0">
              <a:lnSpc>
                <a:spcPct val="120000"/>
              </a:lnSpc>
              <a:spcBef>
                <a:spcPts val="1000"/>
              </a:spcBef>
              <a:spcAft>
                <a:spcPts val="0"/>
              </a:spcAft>
              <a:buClr>
                <a:schemeClr val="accent3"/>
              </a:buClr>
              <a:buSzPts val="1600"/>
              <a:buNone/>
            </a:pPr>
            <a:endParaRPr/>
          </a:p>
        </p:txBody>
      </p:sp>
      <p:sp>
        <p:nvSpPr>
          <p:cNvPr id="512" name="Google Shape;512;p8"/>
          <p:cNvSpPr txBox="1">
            <a:spLocks noGrp="1"/>
          </p:cNvSpPr>
          <p:nvPr>
            <p:ph type="body" idx="2"/>
          </p:nvPr>
        </p:nvSpPr>
        <p:spPr>
          <a:xfrm>
            <a:off x="1438938" y="3219228"/>
            <a:ext cx="3839100" cy="621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t>Linear Probing</a:t>
            </a:r>
            <a:endParaRPr sz="2800"/>
          </a:p>
          <a:p>
            <a:pPr marL="0" lvl="0" indent="0" algn="ctr" rtl="0">
              <a:lnSpc>
                <a:spcPct val="120000"/>
              </a:lnSpc>
              <a:spcBef>
                <a:spcPts val="1000"/>
              </a:spcBef>
              <a:spcAft>
                <a:spcPts val="0"/>
              </a:spcAft>
              <a:buClr>
                <a:schemeClr val="dk1"/>
              </a:buClr>
              <a:buSzPts val="4000"/>
              <a:buNone/>
            </a:pPr>
            <a:endParaRPr/>
          </a:p>
        </p:txBody>
      </p:sp>
      <p:sp>
        <p:nvSpPr>
          <p:cNvPr id="514" name="Google Shape;514;p8"/>
          <p:cNvSpPr txBox="1">
            <a:spLocks noGrp="1"/>
          </p:cNvSpPr>
          <p:nvPr>
            <p:ph type="body" idx="7"/>
          </p:nvPr>
        </p:nvSpPr>
        <p:spPr>
          <a:xfrm>
            <a:off x="1468218" y="5031929"/>
            <a:ext cx="3955200" cy="620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t>Unfreezing Layers</a:t>
            </a:r>
            <a:endParaRPr sz="2800"/>
          </a:p>
          <a:p>
            <a:pPr marL="0" lvl="0" indent="0" algn="ctr" rtl="0">
              <a:lnSpc>
                <a:spcPct val="120000"/>
              </a:lnSpc>
              <a:spcBef>
                <a:spcPts val="1000"/>
              </a:spcBef>
              <a:spcAft>
                <a:spcPts val="0"/>
              </a:spcAft>
              <a:buClr>
                <a:schemeClr val="dk1"/>
              </a:buClr>
              <a:buSzPts val="4000"/>
              <a:buNone/>
            </a:pPr>
            <a:endParaRPr/>
          </a:p>
        </p:txBody>
      </p:sp>
      <p:sp>
        <p:nvSpPr>
          <p:cNvPr id="515" name="Google Shape;515;p8"/>
          <p:cNvSpPr txBox="1">
            <a:spLocks noGrp="1"/>
          </p:cNvSpPr>
          <p:nvPr>
            <p:ph type="body" idx="9"/>
          </p:nvPr>
        </p:nvSpPr>
        <p:spPr>
          <a:xfrm>
            <a:off x="1499825" y="5570120"/>
            <a:ext cx="3493200" cy="5550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rgbClr val="585858"/>
              </a:buClr>
              <a:buSzPts val="1000"/>
              <a:buNone/>
            </a:pPr>
            <a:r>
              <a:rPr lang="en-ID"/>
              <a:t>Found that unfreezing all the layer norms allows for stable optimization</a:t>
            </a:r>
            <a:endParaRPr/>
          </a:p>
        </p:txBody>
      </p:sp>
      <p:grpSp>
        <p:nvGrpSpPr>
          <p:cNvPr id="516" name="Google Shape;516;p8"/>
          <p:cNvGrpSpPr/>
          <p:nvPr/>
        </p:nvGrpSpPr>
        <p:grpSpPr>
          <a:xfrm>
            <a:off x="228596" y="6608450"/>
            <a:ext cx="11555479" cy="246300"/>
            <a:chOff x="228596" y="6608450"/>
            <a:chExt cx="11555479" cy="246300"/>
          </a:xfrm>
        </p:grpSpPr>
        <p:sp>
          <p:nvSpPr>
            <p:cNvPr id="517" name="Google Shape;517;p8"/>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518" name="Google Shape;518;p8"/>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pic>
        <p:nvPicPr>
          <p:cNvPr id="519" name="Google Shape;519;p8"/>
          <p:cNvPicPr preferRelativeResize="0"/>
          <p:nvPr/>
        </p:nvPicPr>
        <p:blipFill rotWithShape="1">
          <a:blip r:embed="rId3">
            <a:alphaModFix/>
          </a:blip>
          <a:srcRect l="18052" r="26893"/>
          <a:stretch/>
        </p:blipFill>
        <p:spPr>
          <a:xfrm>
            <a:off x="6032350" y="260025"/>
            <a:ext cx="4848276" cy="6604625"/>
          </a:xfrm>
          <a:prstGeom prst="rect">
            <a:avLst/>
          </a:prstGeom>
          <a:noFill/>
          <a:ln>
            <a:noFill/>
          </a:ln>
        </p:spPr>
      </p:pic>
      <p:sp>
        <p:nvSpPr>
          <p:cNvPr id="520" name="Google Shape;520;p8"/>
          <p:cNvSpPr/>
          <p:nvPr/>
        </p:nvSpPr>
        <p:spPr>
          <a:xfrm>
            <a:off x="6189825" y="2422750"/>
            <a:ext cx="4690800" cy="693600"/>
          </a:xfrm>
          <a:prstGeom prst="roundRect">
            <a:avLst>
              <a:gd name="adj" fmla="val 16667"/>
            </a:avLst>
          </a:prstGeom>
          <a:solidFill>
            <a:srgbClr val="FBC8C8">
              <a:alpha val="2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1" name="Google Shape;521;p8"/>
          <p:cNvSpPr/>
          <p:nvPr/>
        </p:nvSpPr>
        <p:spPr>
          <a:xfrm>
            <a:off x="6189825" y="3594888"/>
            <a:ext cx="4690800" cy="693600"/>
          </a:xfrm>
          <a:prstGeom prst="roundRect">
            <a:avLst>
              <a:gd name="adj" fmla="val 16667"/>
            </a:avLst>
          </a:prstGeom>
          <a:solidFill>
            <a:srgbClr val="FBC8C8">
              <a:alpha val="2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2" name="Google Shape;522;p8"/>
          <p:cNvSpPr/>
          <p:nvPr/>
        </p:nvSpPr>
        <p:spPr>
          <a:xfrm>
            <a:off x="6189825" y="5164275"/>
            <a:ext cx="4690800" cy="1079100"/>
          </a:xfrm>
          <a:prstGeom prst="roundRect">
            <a:avLst>
              <a:gd name="adj" fmla="val 16667"/>
            </a:avLst>
          </a:prstGeom>
          <a:solidFill>
            <a:srgbClr val="FBC8C8">
              <a:alpha val="2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3" name="Google Shape;523;p8"/>
          <p:cNvSpPr txBox="1">
            <a:spLocks noGrp="1"/>
          </p:cNvSpPr>
          <p:nvPr>
            <p:ph type="body" idx="2"/>
          </p:nvPr>
        </p:nvSpPr>
        <p:spPr>
          <a:xfrm>
            <a:off x="9277123" y="2458750"/>
            <a:ext cx="1603500" cy="621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solidFill>
                  <a:schemeClr val="accent1"/>
                </a:solidFill>
              </a:rPr>
              <a:t>Frozen</a:t>
            </a:r>
            <a:endParaRPr sz="2800">
              <a:solidFill>
                <a:schemeClr val="accent1"/>
              </a:solidFill>
            </a:endParaRPr>
          </a:p>
          <a:p>
            <a:pPr marL="0" lvl="0" indent="0" algn="ctr" rtl="0">
              <a:lnSpc>
                <a:spcPct val="120000"/>
              </a:lnSpc>
              <a:spcBef>
                <a:spcPts val="1000"/>
              </a:spcBef>
              <a:spcAft>
                <a:spcPts val="0"/>
              </a:spcAft>
              <a:buClr>
                <a:schemeClr val="dk1"/>
              </a:buClr>
              <a:buSzPts val="4000"/>
              <a:buNone/>
            </a:pPr>
            <a:endParaRPr/>
          </a:p>
        </p:txBody>
      </p:sp>
      <p:sp>
        <p:nvSpPr>
          <p:cNvPr id="524" name="Google Shape;524;p8"/>
          <p:cNvSpPr txBox="1">
            <a:spLocks noGrp="1"/>
          </p:cNvSpPr>
          <p:nvPr>
            <p:ph type="body" idx="2"/>
          </p:nvPr>
        </p:nvSpPr>
        <p:spPr>
          <a:xfrm>
            <a:off x="9277123" y="3811513"/>
            <a:ext cx="1603500" cy="621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solidFill>
                  <a:schemeClr val="accent1"/>
                </a:solidFill>
              </a:rPr>
              <a:t>Frozen</a:t>
            </a:r>
            <a:endParaRPr sz="2800">
              <a:solidFill>
                <a:schemeClr val="accent1"/>
              </a:solidFill>
            </a:endParaRPr>
          </a:p>
          <a:p>
            <a:pPr marL="0" lvl="0" indent="0" algn="ctr" rtl="0">
              <a:lnSpc>
                <a:spcPct val="120000"/>
              </a:lnSpc>
              <a:spcBef>
                <a:spcPts val="1000"/>
              </a:spcBef>
              <a:spcAft>
                <a:spcPts val="0"/>
              </a:spcAft>
              <a:buClr>
                <a:schemeClr val="dk1"/>
              </a:buClr>
              <a:buSzPts val="4000"/>
              <a:buNone/>
            </a:pPr>
            <a:endParaRPr/>
          </a:p>
        </p:txBody>
      </p:sp>
      <p:sp>
        <p:nvSpPr>
          <p:cNvPr id="525" name="Google Shape;525;p8"/>
          <p:cNvSpPr txBox="1">
            <a:spLocks noGrp="1"/>
          </p:cNvSpPr>
          <p:nvPr>
            <p:ph type="body" idx="2"/>
          </p:nvPr>
        </p:nvSpPr>
        <p:spPr>
          <a:xfrm>
            <a:off x="9277123" y="5460625"/>
            <a:ext cx="1603500" cy="621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solidFill>
                  <a:schemeClr val="accent1"/>
                </a:solidFill>
              </a:rPr>
              <a:t>Frozen</a:t>
            </a:r>
            <a:endParaRPr sz="2800">
              <a:solidFill>
                <a:schemeClr val="accent1"/>
              </a:solidFill>
            </a:endParaRPr>
          </a:p>
          <a:p>
            <a:pPr marL="0" lvl="0" indent="0" algn="ctr" rtl="0">
              <a:lnSpc>
                <a:spcPct val="120000"/>
              </a:lnSpc>
              <a:spcBef>
                <a:spcPts val="1000"/>
              </a:spcBef>
              <a:spcAft>
                <a:spcPts val="0"/>
              </a:spcAft>
              <a:buClr>
                <a:schemeClr val="dk1"/>
              </a:buClr>
              <a:buSzPts val="4000"/>
              <a:buNone/>
            </a:pPr>
            <a:endParaRPr/>
          </a:p>
        </p:txBody>
      </p:sp>
      <p:sp>
        <p:nvSpPr>
          <p:cNvPr id="526" name="Google Shape;526;p8"/>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00FFFF"/>
                </a:solidFill>
              </a:rPr>
              <a:t>•</a:t>
            </a:r>
            <a:r>
              <a:rPr lang="en-ID" sz="2000" b="1">
                <a:solidFill>
                  <a:srgbClr val="FF9900"/>
                </a:solidFill>
              </a:rPr>
              <a:t>•</a:t>
            </a:r>
            <a:endParaRPr sz="2000"/>
          </a:p>
        </p:txBody>
      </p:sp>
      <p:sp>
        <p:nvSpPr>
          <p:cNvPr id="3" name="Text Placeholder 2">
            <a:extLst>
              <a:ext uri="{FF2B5EF4-FFF2-40B4-BE49-F238E27FC236}">
                <a16:creationId xmlns:a16="http://schemas.microsoft.com/office/drawing/2014/main" id="{EDBEE3F0-FE48-EF2F-92C4-EC73F2F630A0}"/>
              </a:ext>
            </a:extLst>
          </p:cNvPr>
          <p:cNvSpPr>
            <a:spLocks noGrp="1"/>
          </p:cNvSpPr>
          <p:nvPr>
            <p:ph type="body" idx="5"/>
          </p:nvPr>
        </p:nvSpPr>
        <p:spPr/>
        <p:txBody>
          <a:bodyPr/>
          <a:lstStyle/>
          <a:p>
            <a:endParaRPr lang="en-US"/>
          </a:p>
        </p:txBody>
      </p:sp>
      <p:sp>
        <p:nvSpPr>
          <p:cNvPr id="4" name="Google Shape;485;g1ed256cc1d3_0_82">
            <a:extLst>
              <a:ext uri="{FF2B5EF4-FFF2-40B4-BE49-F238E27FC236}">
                <a16:creationId xmlns:a16="http://schemas.microsoft.com/office/drawing/2014/main" id="{FFBD61B0-7807-6E6A-3C6B-E60B9614E3EC}"/>
              </a:ext>
            </a:extLst>
          </p:cNvPr>
          <p:cNvSpPr txBox="1">
            <a:spLocks/>
          </p:cNvSpPr>
          <p:nvPr/>
        </p:nvSpPr>
        <p:spPr>
          <a:xfrm>
            <a:off x="1468225" y="3773500"/>
            <a:ext cx="3493200" cy="621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pPr>
            <a:r>
              <a:rPr lang="en-ID"/>
              <a:t>Precompute image embeddings to speed up computation and train a single linear layer</a:t>
            </a:r>
          </a:p>
          <a:p>
            <a:pPr marL="0" indent="0"/>
            <a:endParaRPr lang="en-ID"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4"/>
          <p:cNvPicPr preferRelativeResize="0"/>
          <p:nvPr/>
        </p:nvPicPr>
        <p:blipFill>
          <a:blip r:embed="rId3">
            <a:alphaModFix/>
          </a:blip>
          <a:stretch>
            <a:fillRect/>
          </a:stretch>
        </p:blipFill>
        <p:spPr>
          <a:xfrm>
            <a:off x="4929200" y="212726"/>
            <a:ext cx="6888050" cy="4589175"/>
          </a:xfrm>
          <a:prstGeom prst="rect">
            <a:avLst/>
          </a:prstGeom>
          <a:noFill/>
          <a:ln>
            <a:noFill/>
          </a:ln>
        </p:spPr>
      </p:pic>
      <p:sp>
        <p:nvSpPr>
          <p:cNvPr id="532" name="Google Shape;532;p4"/>
          <p:cNvSpPr/>
          <p:nvPr/>
        </p:nvSpPr>
        <p:spPr>
          <a:xfrm>
            <a:off x="11593512" y="441325"/>
            <a:ext cx="598487" cy="490573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33" name="Google Shape;533;p4"/>
          <p:cNvGrpSpPr/>
          <p:nvPr/>
        </p:nvGrpSpPr>
        <p:grpSpPr>
          <a:xfrm>
            <a:off x="-2793999" y="-1585834"/>
            <a:ext cx="5587998" cy="5587998"/>
            <a:chOff x="3400425" y="733425"/>
            <a:chExt cx="5391150" cy="5391150"/>
          </a:xfrm>
        </p:grpSpPr>
        <p:sp>
          <p:nvSpPr>
            <p:cNvPr id="534" name="Google Shape;534;p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5" name="Google Shape;535;p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536" name="Google Shape;536;p4"/>
          <p:cNvCxnSpPr>
            <a:stCxn id="537" idx="3"/>
          </p:cNvCxnSpPr>
          <p:nvPr/>
        </p:nvCxnSpPr>
        <p:spPr>
          <a:xfrm>
            <a:off x="2030421" y="2367450"/>
            <a:ext cx="1477500" cy="39300"/>
          </a:xfrm>
          <a:prstGeom prst="straightConnector1">
            <a:avLst/>
          </a:prstGeom>
          <a:noFill/>
          <a:ln w="12700" cap="flat" cmpd="sng">
            <a:solidFill>
              <a:schemeClr val="accent1"/>
            </a:solidFill>
            <a:prstDash val="solid"/>
            <a:miter lim="800000"/>
            <a:headEnd type="none" w="sm" len="sm"/>
            <a:tailEnd type="none" w="sm" len="sm"/>
          </a:ln>
        </p:spPr>
      </p:cxnSp>
      <p:sp>
        <p:nvSpPr>
          <p:cNvPr id="538" name="Google Shape;538;p4"/>
          <p:cNvSpPr txBox="1">
            <a:spLocks noGrp="1"/>
          </p:cNvSpPr>
          <p:nvPr>
            <p:ph type="body" idx="1"/>
          </p:nvPr>
        </p:nvSpPr>
        <p:spPr>
          <a:xfrm>
            <a:off x="4929200" y="5741600"/>
            <a:ext cx="7286700" cy="448200"/>
          </a:xfrm>
          <a:prstGeom prst="rect">
            <a:avLst/>
          </a:prstGeom>
          <a:noFill/>
          <a:ln>
            <a:noFill/>
          </a:ln>
        </p:spPr>
        <p:txBody>
          <a:bodyPr spcFirstLastPara="1" wrap="square" lIns="91425" tIns="45700" rIns="91425" bIns="45700" anchor="t" anchorCtr="0">
            <a:noAutofit/>
          </a:bodyPr>
          <a:lstStyle/>
          <a:p>
            <a:pPr marL="457200" lvl="0" indent="-304800" algn="l" rtl="0">
              <a:lnSpc>
                <a:spcPct val="120000"/>
              </a:lnSpc>
              <a:spcBef>
                <a:spcPts val="0"/>
              </a:spcBef>
              <a:spcAft>
                <a:spcPts val="0"/>
              </a:spcAft>
              <a:buSzPts val="1200"/>
              <a:buChar char="●"/>
            </a:pPr>
            <a:r>
              <a:rPr lang="en-ID" sz="1200" dirty="0"/>
              <a:t>Preserve CLIP’s pretrained knowledge on </a:t>
            </a:r>
            <a:r>
              <a:rPr lang="en-ID" sz="1200" dirty="0" err="1"/>
              <a:t>ImageNET</a:t>
            </a:r>
            <a:r>
              <a:rPr lang="en-ID" sz="1200" dirty="0"/>
              <a:t> and learn the new features from the new images from new sparse datasets</a:t>
            </a:r>
            <a:endParaRPr sz="1200" dirty="0"/>
          </a:p>
          <a:p>
            <a:pPr marL="457200" lvl="0" indent="-304800" algn="l" rtl="0">
              <a:lnSpc>
                <a:spcPct val="120000"/>
              </a:lnSpc>
              <a:spcBef>
                <a:spcPts val="0"/>
              </a:spcBef>
              <a:spcAft>
                <a:spcPts val="0"/>
              </a:spcAft>
              <a:buSzPts val="1200"/>
              <a:buChar char="●"/>
            </a:pPr>
            <a:r>
              <a:rPr lang="en-ID" sz="1200" dirty="0"/>
              <a:t>Geometric decay  -&gt; essentially “freezes” beginning layers that have already learned significant features (Example above shows a geometric layer learning rate decay value of 0.9)</a:t>
            </a:r>
            <a:endParaRPr sz="1200" dirty="0"/>
          </a:p>
        </p:txBody>
      </p:sp>
      <p:sp>
        <p:nvSpPr>
          <p:cNvPr id="539" name="Google Shape;539;p4"/>
          <p:cNvSpPr txBox="1">
            <a:spLocks noGrp="1"/>
          </p:cNvSpPr>
          <p:nvPr>
            <p:ph type="body" idx="3"/>
          </p:nvPr>
        </p:nvSpPr>
        <p:spPr>
          <a:xfrm>
            <a:off x="5081588" y="5427753"/>
            <a:ext cx="65106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110"/>
              <a:buNone/>
            </a:pPr>
            <a:r>
              <a:rPr lang="en-ID" sz="1410" b="1">
                <a:latin typeface="Plus Jakarta Sans"/>
                <a:ea typeface="Plus Jakarta Sans"/>
                <a:cs typeface="Plus Jakarta Sans"/>
                <a:sym typeface="Plus Jakarta Sans"/>
              </a:rPr>
              <a:t>Layer Norm Layers have Learning Rate Decay</a:t>
            </a:r>
            <a:endParaRPr sz="1410" b="1">
              <a:solidFill>
                <a:schemeClr val="accent1"/>
              </a:solidFill>
              <a:latin typeface="Plus Jakarta Sans"/>
              <a:ea typeface="Plus Jakarta Sans"/>
              <a:cs typeface="Plus Jakarta Sans"/>
              <a:sym typeface="Plus Jakarta Sans"/>
            </a:endParaRPr>
          </a:p>
        </p:txBody>
      </p:sp>
      <p:sp>
        <p:nvSpPr>
          <p:cNvPr id="540" name="Google Shape;540;p4"/>
          <p:cNvSpPr txBox="1">
            <a:spLocks noGrp="1"/>
          </p:cNvSpPr>
          <p:nvPr>
            <p:ph type="title"/>
          </p:nvPr>
        </p:nvSpPr>
        <p:spPr>
          <a:xfrm>
            <a:off x="1026605" y="2536812"/>
            <a:ext cx="3035808" cy="17556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a:t>Layer </a:t>
            </a:r>
            <a:r>
              <a:rPr lang="en-ID">
                <a:solidFill>
                  <a:schemeClr val="accent1"/>
                </a:solidFill>
              </a:rPr>
              <a:t>Learning Rate Decay</a:t>
            </a:r>
            <a:endParaRPr sz="4000">
              <a:solidFill>
                <a:schemeClr val="accent1"/>
              </a:solidFill>
              <a:latin typeface="Plus Jakarta Sans Medium"/>
              <a:ea typeface="Plus Jakarta Sans Medium"/>
              <a:cs typeface="Plus Jakarta Sans Medium"/>
              <a:sym typeface="Plus Jakarta Sans Medium"/>
            </a:endParaRPr>
          </a:p>
        </p:txBody>
      </p:sp>
      <p:sp>
        <p:nvSpPr>
          <p:cNvPr id="537" name="Google Shape;537;p4"/>
          <p:cNvSpPr txBox="1">
            <a:spLocks noGrp="1"/>
          </p:cNvSpPr>
          <p:nvPr>
            <p:ph type="body" idx="4"/>
          </p:nvPr>
        </p:nvSpPr>
        <p:spPr>
          <a:xfrm>
            <a:off x="1022421" y="2198250"/>
            <a:ext cx="1008000" cy="3384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accent3"/>
              </a:buClr>
              <a:buSzPts val="1600"/>
              <a:buNone/>
            </a:pPr>
            <a:r>
              <a:rPr lang="en-ID"/>
              <a:t>Methods</a:t>
            </a:r>
            <a:endParaRPr sz="1600">
              <a:solidFill>
                <a:schemeClr val="accent3"/>
              </a:solidFill>
            </a:endParaRPr>
          </a:p>
        </p:txBody>
      </p:sp>
      <p:grpSp>
        <p:nvGrpSpPr>
          <p:cNvPr id="541" name="Google Shape;541;p4"/>
          <p:cNvGrpSpPr/>
          <p:nvPr/>
        </p:nvGrpSpPr>
        <p:grpSpPr>
          <a:xfrm>
            <a:off x="228596" y="6608450"/>
            <a:ext cx="11555479" cy="246300"/>
            <a:chOff x="228596" y="6608450"/>
            <a:chExt cx="11555479" cy="246300"/>
          </a:xfrm>
        </p:grpSpPr>
        <p:sp>
          <p:nvSpPr>
            <p:cNvPr id="542" name="Google Shape;542;p4"/>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543" name="Google Shape;543;p4"/>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sp>
        <p:nvSpPr>
          <p:cNvPr id="544" name="Google Shape;544;p4"/>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00FFFF"/>
                </a:solidFill>
              </a:rPr>
              <a:t>•</a:t>
            </a:r>
            <a:r>
              <a:rPr lang="en-ID" sz="2000" b="1">
                <a:solidFill>
                  <a:srgbClr val="FF9900"/>
                </a:solidFill>
              </a:rPr>
              <a:t>•</a:t>
            </a:r>
            <a:endParaRPr sz="2000"/>
          </a:p>
        </p:txBody>
      </p:sp>
      <p:grpSp>
        <p:nvGrpSpPr>
          <p:cNvPr id="545" name="Google Shape;545;p4"/>
          <p:cNvGrpSpPr/>
          <p:nvPr/>
        </p:nvGrpSpPr>
        <p:grpSpPr>
          <a:xfrm>
            <a:off x="5161175" y="4531075"/>
            <a:ext cx="6318825" cy="637625"/>
            <a:chOff x="5161175" y="4607275"/>
            <a:chExt cx="6318825" cy="637625"/>
          </a:xfrm>
        </p:grpSpPr>
        <p:sp>
          <p:nvSpPr>
            <p:cNvPr id="546" name="Google Shape;546;p4"/>
            <p:cNvSpPr txBox="1"/>
            <p:nvPr/>
          </p:nvSpPr>
          <p:spPr>
            <a:xfrm>
              <a:off x="10592000" y="4607275"/>
              <a:ext cx="8880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300">
                  <a:solidFill>
                    <a:schemeClr val="accent1"/>
                  </a:solidFill>
                </a:rPr>
                <a:t>lr = 0.01</a:t>
              </a:r>
              <a:endParaRPr sz="1300">
                <a:solidFill>
                  <a:schemeClr val="accent1"/>
                </a:solidFill>
              </a:endParaRPr>
            </a:p>
          </p:txBody>
        </p:sp>
        <p:sp>
          <p:nvSpPr>
            <p:cNvPr id="547" name="Google Shape;547;p4"/>
            <p:cNvSpPr txBox="1"/>
            <p:nvPr/>
          </p:nvSpPr>
          <p:spPr>
            <a:xfrm>
              <a:off x="9503700" y="4607275"/>
              <a:ext cx="10080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300">
                  <a:solidFill>
                    <a:schemeClr val="accent1"/>
                  </a:solidFill>
                </a:rPr>
                <a:t>lr = 0.009</a:t>
              </a:r>
              <a:endParaRPr sz="1300">
                <a:solidFill>
                  <a:schemeClr val="accent1"/>
                </a:solidFill>
              </a:endParaRPr>
            </a:p>
          </p:txBody>
        </p:sp>
        <p:sp>
          <p:nvSpPr>
            <p:cNvPr id="548" name="Google Shape;548;p4"/>
            <p:cNvSpPr txBox="1"/>
            <p:nvPr/>
          </p:nvSpPr>
          <p:spPr>
            <a:xfrm>
              <a:off x="8415388" y="4607275"/>
              <a:ext cx="10080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300">
                  <a:solidFill>
                    <a:schemeClr val="accent1"/>
                  </a:solidFill>
                </a:rPr>
                <a:t>lr = 0.0081</a:t>
              </a:r>
              <a:endParaRPr sz="1300">
                <a:solidFill>
                  <a:schemeClr val="accent1"/>
                </a:solidFill>
              </a:endParaRPr>
            </a:p>
          </p:txBody>
        </p:sp>
        <p:sp>
          <p:nvSpPr>
            <p:cNvPr id="549" name="Google Shape;549;p4"/>
            <p:cNvSpPr txBox="1"/>
            <p:nvPr/>
          </p:nvSpPr>
          <p:spPr>
            <a:xfrm>
              <a:off x="7316375" y="4607275"/>
              <a:ext cx="10080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300">
                  <a:solidFill>
                    <a:schemeClr val="accent1"/>
                  </a:solidFill>
                </a:rPr>
                <a:t>lr = 0.0073</a:t>
              </a:r>
              <a:endParaRPr sz="1300">
                <a:solidFill>
                  <a:schemeClr val="accent1"/>
                </a:solidFill>
              </a:endParaRPr>
            </a:p>
          </p:txBody>
        </p:sp>
        <p:sp>
          <p:nvSpPr>
            <p:cNvPr id="550" name="Google Shape;550;p4"/>
            <p:cNvSpPr txBox="1"/>
            <p:nvPr/>
          </p:nvSpPr>
          <p:spPr>
            <a:xfrm>
              <a:off x="6238775" y="4607275"/>
              <a:ext cx="10080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300">
                  <a:solidFill>
                    <a:schemeClr val="accent1"/>
                  </a:solidFill>
                </a:rPr>
                <a:t>lr = 0.0066</a:t>
              </a:r>
              <a:endParaRPr sz="1300">
                <a:solidFill>
                  <a:schemeClr val="accent1"/>
                </a:solidFill>
              </a:endParaRPr>
            </a:p>
          </p:txBody>
        </p:sp>
        <p:sp>
          <p:nvSpPr>
            <p:cNvPr id="551" name="Google Shape;551;p4"/>
            <p:cNvSpPr txBox="1"/>
            <p:nvPr/>
          </p:nvSpPr>
          <p:spPr>
            <a:xfrm>
              <a:off x="5161175" y="4607275"/>
              <a:ext cx="1008000" cy="41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300">
                  <a:solidFill>
                    <a:schemeClr val="accent1"/>
                  </a:solidFill>
                </a:rPr>
                <a:t>lr = 0.0059</a:t>
              </a:r>
              <a:endParaRPr sz="1300">
                <a:solidFill>
                  <a:schemeClr val="accent1"/>
                </a:solidFill>
              </a:endParaRPr>
            </a:p>
          </p:txBody>
        </p:sp>
        <p:sp>
          <p:nvSpPr>
            <p:cNvPr id="552" name="Google Shape;552;p4"/>
            <p:cNvSpPr/>
            <p:nvPr/>
          </p:nvSpPr>
          <p:spPr>
            <a:xfrm rot="5400000">
              <a:off x="10453700" y="4611100"/>
              <a:ext cx="219000" cy="917700"/>
            </a:xfrm>
            <a:prstGeom prst="curvedLeftArrow">
              <a:avLst>
                <a:gd name="adj1" fmla="val 25000"/>
                <a:gd name="adj2" fmla="val 50000"/>
                <a:gd name="adj3" fmla="val 25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3" name="Google Shape;553;p4"/>
            <p:cNvSpPr txBox="1"/>
            <p:nvPr/>
          </p:nvSpPr>
          <p:spPr>
            <a:xfrm>
              <a:off x="10336375" y="5125500"/>
              <a:ext cx="761400" cy="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000">
                  <a:solidFill>
                    <a:schemeClr val="dk1"/>
                  </a:solidFill>
                </a:rPr>
                <a:t>x 0.9</a:t>
              </a:r>
              <a:endParaRPr sz="1000">
                <a:solidFill>
                  <a:schemeClr val="dk1"/>
                </a:solidFill>
              </a:endParaRPr>
            </a:p>
          </p:txBody>
        </p:sp>
        <p:sp>
          <p:nvSpPr>
            <p:cNvPr id="554" name="Google Shape;554;p4"/>
            <p:cNvSpPr/>
            <p:nvPr/>
          </p:nvSpPr>
          <p:spPr>
            <a:xfrm rot="5400000">
              <a:off x="9348925" y="4611100"/>
              <a:ext cx="219000" cy="917700"/>
            </a:xfrm>
            <a:prstGeom prst="curvedLeftArrow">
              <a:avLst>
                <a:gd name="adj1" fmla="val 25000"/>
                <a:gd name="adj2" fmla="val 50000"/>
                <a:gd name="adj3" fmla="val 25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5" name="Google Shape;555;p4"/>
            <p:cNvSpPr txBox="1"/>
            <p:nvPr/>
          </p:nvSpPr>
          <p:spPr>
            <a:xfrm>
              <a:off x="9231600" y="5125500"/>
              <a:ext cx="761400" cy="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000">
                  <a:solidFill>
                    <a:schemeClr val="dk1"/>
                  </a:solidFill>
                </a:rPr>
                <a:t>x 0.9</a:t>
              </a:r>
              <a:endParaRPr sz="1000">
                <a:solidFill>
                  <a:schemeClr val="dk1"/>
                </a:solidFill>
              </a:endParaRPr>
            </a:p>
          </p:txBody>
        </p:sp>
        <p:sp>
          <p:nvSpPr>
            <p:cNvPr id="556" name="Google Shape;556;p4"/>
            <p:cNvSpPr/>
            <p:nvPr/>
          </p:nvSpPr>
          <p:spPr>
            <a:xfrm rot="5400000">
              <a:off x="8244150" y="4611100"/>
              <a:ext cx="219000" cy="917700"/>
            </a:xfrm>
            <a:prstGeom prst="curvedLeftArrow">
              <a:avLst>
                <a:gd name="adj1" fmla="val 25000"/>
                <a:gd name="adj2" fmla="val 50000"/>
                <a:gd name="adj3" fmla="val 25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7" name="Google Shape;557;p4"/>
            <p:cNvSpPr txBox="1"/>
            <p:nvPr/>
          </p:nvSpPr>
          <p:spPr>
            <a:xfrm>
              <a:off x="8126825" y="5125500"/>
              <a:ext cx="761400" cy="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000">
                  <a:solidFill>
                    <a:schemeClr val="dk1"/>
                  </a:solidFill>
                </a:rPr>
                <a:t>x 0.9</a:t>
              </a:r>
              <a:endParaRPr sz="1000">
                <a:solidFill>
                  <a:schemeClr val="dk1"/>
                </a:solidFill>
              </a:endParaRPr>
            </a:p>
          </p:txBody>
        </p:sp>
        <p:sp>
          <p:nvSpPr>
            <p:cNvPr id="558" name="Google Shape;558;p4"/>
            <p:cNvSpPr/>
            <p:nvPr/>
          </p:nvSpPr>
          <p:spPr>
            <a:xfrm rot="5400000">
              <a:off x="7144913" y="4611100"/>
              <a:ext cx="219000" cy="917700"/>
            </a:xfrm>
            <a:prstGeom prst="curvedLeftArrow">
              <a:avLst>
                <a:gd name="adj1" fmla="val 25000"/>
                <a:gd name="adj2" fmla="val 50000"/>
                <a:gd name="adj3" fmla="val 25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9" name="Google Shape;559;p4"/>
            <p:cNvSpPr txBox="1"/>
            <p:nvPr/>
          </p:nvSpPr>
          <p:spPr>
            <a:xfrm>
              <a:off x="7027588" y="5125500"/>
              <a:ext cx="761400" cy="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000">
                  <a:solidFill>
                    <a:schemeClr val="dk1"/>
                  </a:solidFill>
                </a:rPr>
                <a:t>x 0.9</a:t>
              </a:r>
              <a:endParaRPr sz="1000">
                <a:solidFill>
                  <a:schemeClr val="dk1"/>
                </a:solidFill>
              </a:endParaRPr>
            </a:p>
          </p:txBody>
        </p:sp>
        <p:sp>
          <p:nvSpPr>
            <p:cNvPr id="560" name="Google Shape;560;p4"/>
            <p:cNvSpPr/>
            <p:nvPr/>
          </p:nvSpPr>
          <p:spPr>
            <a:xfrm rot="5400000">
              <a:off x="5969963" y="4611100"/>
              <a:ext cx="219000" cy="917700"/>
            </a:xfrm>
            <a:prstGeom prst="curvedLeftArrow">
              <a:avLst>
                <a:gd name="adj1" fmla="val 25000"/>
                <a:gd name="adj2" fmla="val 50000"/>
                <a:gd name="adj3" fmla="val 250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1" name="Google Shape;561;p4"/>
            <p:cNvSpPr txBox="1"/>
            <p:nvPr/>
          </p:nvSpPr>
          <p:spPr>
            <a:xfrm>
              <a:off x="5852638" y="5125500"/>
              <a:ext cx="761400" cy="1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000">
                  <a:solidFill>
                    <a:schemeClr val="dk1"/>
                  </a:solidFill>
                </a:rPr>
                <a:t>x 0.9</a:t>
              </a:r>
              <a:endParaRPr sz="1000">
                <a:solidFill>
                  <a:schemeClr val="dk1"/>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grpSp>
        <p:nvGrpSpPr>
          <p:cNvPr id="566" name="Google Shape;566;g2a53411772e_5_2"/>
          <p:cNvGrpSpPr/>
          <p:nvPr/>
        </p:nvGrpSpPr>
        <p:grpSpPr>
          <a:xfrm>
            <a:off x="-3427315" y="-1098303"/>
            <a:ext cx="5587927" cy="5587927"/>
            <a:chOff x="3400425" y="733425"/>
            <a:chExt cx="5391150" cy="5391150"/>
          </a:xfrm>
        </p:grpSpPr>
        <p:sp>
          <p:nvSpPr>
            <p:cNvPr id="567" name="Google Shape;567;g2a53411772e_5_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8" name="Google Shape;568;g2a53411772e_5_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69" name="Google Shape;569;g2a53411772e_5_2"/>
          <p:cNvGrpSpPr/>
          <p:nvPr/>
        </p:nvGrpSpPr>
        <p:grpSpPr>
          <a:xfrm>
            <a:off x="6646287" y="4294389"/>
            <a:ext cx="2228701" cy="2228701"/>
            <a:chOff x="3400425" y="733425"/>
            <a:chExt cx="5391150" cy="5391150"/>
          </a:xfrm>
        </p:grpSpPr>
        <p:sp>
          <p:nvSpPr>
            <p:cNvPr id="570" name="Google Shape;570;g2a53411772e_5_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1" name="Google Shape;571;g2a53411772e_5_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72" name="Google Shape;572;g2a53411772e_5_2"/>
          <p:cNvSpPr/>
          <p:nvPr/>
        </p:nvSpPr>
        <p:spPr>
          <a:xfrm>
            <a:off x="11784013" y="441325"/>
            <a:ext cx="408000" cy="5975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73" name="Google Shape;573;g2a53411772e_5_2"/>
          <p:cNvCxnSpPr/>
          <p:nvPr/>
        </p:nvCxnSpPr>
        <p:spPr>
          <a:xfrm>
            <a:off x="1706880" y="975631"/>
            <a:ext cx="978900" cy="0"/>
          </a:xfrm>
          <a:prstGeom prst="straightConnector1">
            <a:avLst/>
          </a:prstGeom>
          <a:noFill/>
          <a:ln w="12700" cap="flat" cmpd="sng">
            <a:solidFill>
              <a:schemeClr val="accent1"/>
            </a:solidFill>
            <a:prstDash val="solid"/>
            <a:miter lim="800000"/>
            <a:headEnd type="none" w="sm" len="sm"/>
            <a:tailEnd type="none" w="sm" len="sm"/>
          </a:ln>
        </p:spPr>
      </p:cxnSp>
      <p:sp>
        <p:nvSpPr>
          <p:cNvPr id="574" name="Google Shape;574;g2a53411772e_5_2"/>
          <p:cNvSpPr txBox="1">
            <a:spLocks noGrp="1"/>
          </p:cNvSpPr>
          <p:nvPr>
            <p:ph type="title"/>
          </p:nvPr>
        </p:nvSpPr>
        <p:spPr>
          <a:xfrm>
            <a:off x="1026264" y="1041139"/>
            <a:ext cx="5888700" cy="649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Plus Jakarta Sans Medium"/>
              <a:buNone/>
            </a:pPr>
            <a:r>
              <a:rPr lang="en-ID"/>
              <a:t>Training and Testing</a:t>
            </a:r>
            <a:br>
              <a:rPr lang="en-ID" sz="3600">
                <a:solidFill>
                  <a:schemeClr val="accent1"/>
                </a:solidFill>
                <a:latin typeface="Plus Jakarta Sans Medium"/>
                <a:ea typeface="Plus Jakarta Sans Medium"/>
                <a:cs typeface="Plus Jakarta Sans Medium"/>
                <a:sym typeface="Plus Jakarta Sans Medium"/>
              </a:rPr>
            </a:br>
            <a:endParaRPr/>
          </a:p>
        </p:txBody>
      </p:sp>
      <p:pic>
        <p:nvPicPr>
          <p:cNvPr id="575" name="Google Shape;575;g2a53411772e_5_2"/>
          <p:cNvPicPr preferRelativeResize="0">
            <a:picLocks noGrp="1"/>
          </p:cNvPicPr>
          <p:nvPr>
            <p:ph type="pic" idx="2"/>
          </p:nvPr>
        </p:nvPicPr>
        <p:blipFill rotWithShape="1">
          <a:blip r:embed="rId3">
            <a:alphaModFix/>
          </a:blip>
          <a:srcRect r="62010" b="4933"/>
          <a:stretch/>
        </p:blipFill>
        <p:spPr>
          <a:xfrm>
            <a:off x="7529049" y="441325"/>
            <a:ext cx="4254951" cy="5975350"/>
          </a:xfrm>
          <a:prstGeom prst="rect">
            <a:avLst/>
          </a:prstGeom>
          <a:gradFill>
            <a:gsLst>
              <a:gs pos="0">
                <a:srgbClr val="D8D8D8"/>
              </a:gs>
              <a:gs pos="100000">
                <a:srgbClr val="A5A5A5"/>
              </a:gs>
            </a:gsLst>
            <a:lin ang="2700006" scaled="0"/>
          </a:gradFill>
          <a:ln w="9525" cap="flat" cmpd="sng">
            <a:solidFill>
              <a:srgbClr val="000000"/>
            </a:solidFill>
            <a:prstDash val="solid"/>
            <a:round/>
            <a:headEnd type="none" w="sm" len="sm"/>
            <a:tailEnd type="none" w="sm" len="sm"/>
          </a:ln>
        </p:spPr>
      </p:pic>
      <p:sp>
        <p:nvSpPr>
          <p:cNvPr id="576" name="Google Shape;576;g2a53411772e_5_2"/>
          <p:cNvSpPr txBox="1">
            <a:spLocks noGrp="1"/>
          </p:cNvSpPr>
          <p:nvPr>
            <p:ph type="body" idx="1"/>
          </p:nvPr>
        </p:nvSpPr>
        <p:spPr>
          <a:xfrm>
            <a:off x="1019175" y="767489"/>
            <a:ext cx="1398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t>Data</a:t>
            </a:r>
            <a:endParaRPr/>
          </a:p>
          <a:p>
            <a:pPr marL="0" lvl="0" indent="0" algn="l" rtl="0">
              <a:lnSpc>
                <a:spcPct val="120000"/>
              </a:lnSpc>
              <a:spcBef>
                <a:spcPts val="1000"/>
              </a:spcBef>
              <a:spcAft>
                <a:spcPts val="0"/>
              </a:spcAft>
              <a:buClr>
                <a:schemeClr val="accent3"/>
              </a:buClr>
              <a:buSzPts val="1600"/>
              <a:buNone/>
            </a:pPr>
            <a:endParaRPr/>
          </a:p>
        </p:txBody>
      </p:sp>
      <p:sp>
        <p:nvSpPr>
          <p:cNvPr id="577" name="Google Shape;577;g2a53411772e_5_2"/>
          <p:cNvSpPr txBox="1">
            <a:spLocks noGrp="1"/>
          </p:cNvSpPr>
          <p:nvPr>
            <p:ph type="body" idx="3"/>
          </p:nvPr>
        </p:nvSpPr>
        <p:spPr>
          <a:xfrm>
            <a:off x="1173462" y="4276591"/>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1%</a:t>
            </a:r>
            <a:endParaRPr sz="1700"/>
          </a:p>
        </p:txBody>
      </p:sp>
      <p:sp>
        <p:nvSpPr>
          <p:cNvPr id="578" name="Google Shape;578;g2a53411772e_5_2"/>
          <p:cNvSpPr txBox="1">
            <a:spLocks noGrp="1"/>
          </p:cNvSpPr>
          <p:nvPr>
            <p:ph type="body" idx="4"/>
          </p:nvPr>
        </p:nvSpPr>
        <p:spPr>
          <a:xfrm>
            <a:off x="1900027" y="4310487"/>
            <a:ext cx="22128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a:t>7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grpSp>
        <p:nvGrpSpPr>
          <p:cNvPr id="579" name="Google Shape;579;g2a53411772e_5_2"/>
          <p:cNvGrpSpPr/>
          <p:nvPr/>
        </p:nvGrpSpPr>
        <p:grpSpPr>
          <a:xfrm>
            <a:off x="228596" y="6608450"/>
            <a:ext cx="11555479" cy="246300"/>
            <a:chOff x="228596" y="6608450"/>
            <a:chExt cx="11555479" cy="246300"/>
          </a:xfrm>
        </p:grpSpPr>
        <p:sp>
          <p:nvSpPr>
            <p:cNvPr id="580" name="Google Shape;580;g2a53411772e_5_2"/>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581" name="Google Shape;581;g2a53411772e_5_2"/>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sp>
        <p:nvSpPr>
          <p:cNvPr id="582" name="Google Shape;582;g2a53411772e_5_2"/>
          <p:cNvSpPr txBox="1">
            <a:spLocks noGrp="1"/>
          </p:cNvSpPr>
          <p:nvPr>
            <p:ph type="body" idx="3"/>
          </p:nvPr>
        </p:nvSpPr>
        <p:spPr>
          <a:xfrm>
            <a:off x="1173449" y="4652591"/>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10%</a:t>
            </a:r>
            <a:endParaRPr sz="1700"/>
          </a:p>
        </p:txBody>
      </p:sp>
      <p:sp>
        <p:nvSpPr>
          <p:cNvPr id="583" name="Google Shape;583;g2a53411772e_5_2"/>
          <p:cNvSpPr txBox="1">
            <a:spLocks noGrp="1"/>
          </p:cNvSpPr>
          <p:nvPr>
            <p:ph type="body" idx="4"/>
          </p:nvPr>
        </p:nvSpPr>
        <p:spPr>
          <a:xfrm>
            <a:off x="1900014" y="4686487"/>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75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584" name="Google Shape;584;g2a53411772e_5_2"/>
          <p:cNvSpPr txBox="1">
            <a:spLocks noGrp="1"/>
          </p:cNvSpPr>
          <p:nvPr>
            <p:ph type="body" idx="3"/>
          </p:nvPr>
        </p:nvSpPr>
        <p:spPr>
          <a:xfrm>
            <a:off x="1173462" y="5062466"/>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20%</a:t>
            </a:r>
            <a:endParaRPr sz="1700"/>
          </a:p>
        </p:txBody>
      </p:sp>
      <p:sp>
        <p:nvSpPr>
          <p:cNvPr id="585" name="Google Shape;585;g2a53411772e_5_2"/>
          <p:cNvSpPr txBox="1">
            <a:spLocks noGrp="1"/>
          </p:cNvSpPr>
          <p:nvPr>
            <p:ph type="body" idx="4"/>
          </p:nvPr>
        </p:nvSpPr>
        <p:spPr>
          <a:xfrm>
            <a:off x="1900027" y="5096362"/>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150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586" name="Google Shape;586;g2a53411772e_5_2"/>
          <p:cNvSpPr txBox="1">
            <a:spLocks noGrp="1"/>
          </p:cNvSpPr>
          <p:nvPr>
            <p:ph type="body" idx="3"/>
          </p:nvPr>
        </p:nvSpPr>
        <p:spPr>
          <a:xfrm>
            <a:off x="1173449" y="5438466"/>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30%</a:t>
            </a:r>
            <a:endParaRPr sz="1700"/>
          </a:p>
        </p:txBody>
      </p:sp>
      <p:sp>
        <p:nvSpPr>
          <p:cNvPr id="587" name="Google Shape;587;g2a53411772e_5_2"/>
          <p:cNvSpPr txBox="1">
            <a:spLocks noGrp="1"/>
          </p:cNvSpPr>
          <p:nvPr>
            <p:ph type="body" idx="4"/>
          </p:nvPr>
        </p:nvSpPr>
        <p:spPr>
          <a:xfrm>
            <a:off x="1900014" y="5472362"/>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225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588" name="Google Shape;588;g2a53411772e_5_2"/>
          <p:cNvSpPr txBox="1">
            <a:spLocks noGrp="1"/>
          </p:cNvSpPr>
          <p:nvPr>
            <p:ph type="body" idx="3"/>
          </p:nvPr>
        </p:nvSpPr>
        <p:spPr>
          <a:xfrm>
            <a:off x="1173462" y="5848341"/>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40%</a:t>
            </a:r>
            <a:endParaRPr sz="1700"/>
          </a:p>
        </p:txBody>
      </p:sp>
      <p:sp>
        <p:nvSpPr>
          <p:cNvPr id="589" name="Google Shape;589;g2a53411772e_5_2"/>
          <p:cNvSpPr txBox="1">
            <a:spLocks noGrp="1"/>
          </p:cNvSpPr>
          <p:nvPr>
            <p:ph type="body" idx="4"/>
          </p:nvPr>
        </p:nvSpPr>
        <p:spPr>
          <a:xfrm>
            <a:off x="1900027" y="5882237"/>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300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590" name="Google Shape;590;g2a53411772e_5_2"/>
          <p:cNvSpPr txBox="1">
            <a:spLocks noGrp="1"/>
          </p:cNvSpPr>
          <p:nvPr>
            <p:ph type="body" idx="3"/>
          </p:nvPr>
        </p:nvSpPr>
        <p:spPr>
          <a:xfrm>
            <a:off x="1173449" y="6224341"/>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50%</a:t>
            </a:r>
            <a:endParaRPr sz="1700"/>
          </a:p>
        </p:txBody>
      </p:sp>
      <p:sp>
        <p:nvSpPr>
          <p:cNvPr id="591" name="Google Shape;591;g2a53411772e_5_2"/>
          <p:cNvSpPr txBox="1">
            <a:spLocks noGrp="1"/>
          </p:cNvSpPr>
          <p:nvPr>
            <p:ph type="body" idx="4"/>
          </p:nvPr>
        </p:nvSpPr>
        <p:spPr>
          <a:xfrm>
            <a:off x="1900014" y="6258237"/>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375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592" name="Google Shape;592;g2a53411772e_5_2"/>
          <p:cNvSpPr txBox="1">
            <a:spLocks noGrp="1"/>
          </p:cNvSpPr>
          <p:nvPr>
            <p:ph type="body" idx="3"/>
          </p:nvPr>
        </p:nvSpPr>
        <p:spPr>
          <a:xfrm>
            <a:off x="4308062" y="4276591"/>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60%</a:t>
            </a:r>
            <a:endParaRPr sz="1700"/>
          </a:p>
        </p:txBody>
      </p:sp>
      <p:sp>
        <p:nvSpPr>
          <p:cNvPr id="593" name="Google Shape;593;g2a53411772e_5_2"/>
          <p:cNvSpPr txBox="1">
            <a:spLocks noGrp="1"/>
          </p:cNvSpPr>
          <p:nvPr>
            <p:ph type="body" idx="4"/>
          </p:nvPr>
        </p:nvSpPr>
        <p:spPr>
          <a:xfrm>
            <a:off x="5034627" y="4310487"/>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450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594" name="Google Shape;594;g2a53411772e_5_2"/>
          <p:cNvSpPr txBox="1">
            <a:spLocks noGrp="1"/>
          </p:cNvSpPr>
          <p:nvPr>
            <p:ph type="body" idx="3"/>
          </p:nvPr>
        </p:nvSpPr>
        <p:spPr>
          <a:xfrm>
            <a:off x="4308049" y="4652591"/>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70%</a:t>
            </a:r>
            <a:endParaRPr sz="1700"/>
          </a:p>
        </p:txBody>
      </p:sp>
      <p:sp>
        <p:nvSpPr>
          <p:cNvPr id="595" name="Google Shape;595;g2a53411772e_5_2"/>
          <p:cNvSpPr txBox="1">
            <a:spLocks noGrp="1"/>
          </p:cNvSpPr>
          <p:nvPr>
            <p:ph type="body" idx="4"/>
          </p:nvPr>
        </p:nvSpPr>
        <p:spPr>
          <a:xfrm>
            <a:off x="5034614" y="4686487"/>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525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596" name="Google Shape;596;g2a53411772e_5_2"/>
          <p:cNvSpPr txBox="1">
            <a:spLocks noGrp="1"/>
          </p:cNvSpPr>
          <p:nvPr>
            <p:ph type="body" idx="3"/>
          </p:nvPr>
        </p:nvSpPr>
        <p:spPr>
          <a:xfrm>
            <a:off x="4308062" y="5052528"/>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80%</a:t>
            </a:r>
            <a:endParaRPr sz="1700"/>
          </a:p>
        </p:txBody>
      </p:sp>
      <p:sp>
        <p:nvSpPr>
          <p:cNvPr id="597" name="Google Shape;597;g2a53411772e_5_2"/>
          <p:cNvSpPr txBox="1">
            <a:spLocks noGrp="1"/>
          </p:cNvSpPr>
          <p:nvPr>
            <p:ph type="body" idx="4"/>
          </p:nvPr>
        </p:nvSpPr>
        <p:spPr>
          <a:xfrm>
            <a:off x="5034627" y="5086425"/>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600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598" name="Google Shape;598;g2a53411772e_5_2"/>
          <p:cNvSpPr txBox="1">
            <a:spLocks noGrp="1"/>
          </p:cNvSpPr>
          <p:nvPr>
            <p:ph type="body" idx="3"/>
          </p:nvPr>
        </p:nvSpPr>
        <p:spPr>
          <a:xfrm>
            <a:off x="4308049" y="5428528"/>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90%</a:t>
            </a:r>
            <a:endParaRPr sz="1700"/>
          </a:p>
        </p:txBody>
      </p:sp>
      <p:sp>
        <p:nvSpPr>
          <p:cNvPr id="599" name="Google Shape;599;g2a53411772e_5_2"/>
          <p:cNvSpPr txBox="1">
            <a:spLocks noGrp="1"/>
          </p:cNvSpPr>
          <p:nvPr>
            <p:ph type="body" idx="4"/>
          </p:nvPr>
        </p:nvSpPr>
        <p:spPr>
          <a:xfrm>
            <a:off x="5034614" y="5462425"/>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675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600" name="Google Shape;600;g2a53411772e_5_2"/>
          <p:cNvSpPr txBox="1">
            <a:spLocks noGrp="1"/>
          </p:cNvSpPr>
          <p:nvPr>
            <p:ph type="body" idx="3"/>
          </p:nvPr>
        </p:nvSpPr>
        <p:spPr>
          <a:xfrm>
            <a:off x="4308049" y="5838400"/>
            <a:ext cx="8130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100%</a:t>
            </a:r>
            <a:endParaRPr sz="1700"/>
          </a:p>
        </p:txBody>
      </p:sp>
      <p:sp>
        <p:nvSpPr>
          <p:cNvPr id="601" name="Google Shape;601;g2a53411772e_5_2"/>
          <p:cNvSpPr txBox="1">
            <a:spLocks noGrp="1"/>
          </p:cNvSpPr>
          <p:nvPr>
            <p:ph type="body" idx="4"/>
          </p:nvPr>
        </p:nvSpPr>
        <p:spPr>
          <a:xfrm>
            <a:off x="5034627" y="5872300"/>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750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602" name="Google Shape;602;g2a53411772e_5_2"/>
          <p:cNvSpPr txBox="1">
            <a:spLocks noGrp="1"/>
          </p:cNvSpPr>
          <p:nvPr>
            <p:ph type="body" idx="3"/>
          </p:nvPr>
        </p:nvSpPr>
        <p:spPr>
          <a:xfrm>
            <a:off x="4308049" y="6204453"/>
            <a:ext cx="726600" cy="585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3200"/>
              <a:buNone/>
            </a:pPr>
            <a:r>
              <a:rPr lang="en-ID" sz="1700"/>
              <a:t>test</a:t>
            </a:r>
            <a:endParaRPr sz="1700"/>
          </a:p>
        </p:txBody>
      </p:sp>
      <p:sp>
        <p:nvSpPr>
          <p:cNvPr id="603" name="Google Shape;603;g2a53411772e_5_2"/>
          <p:cNvSpPr txBox="1">
            <a:spLocks noGrp="1"/>
          </p:cNvSpPr>
          <p:nvPr>
            <p:ph type="body" idx="4"/>
          </p:nvPr>
        </p:nvSpPr>
        <p:spPr>
          <a:xfrm>
            <a:off x="5034614" y="6248300"/>
            <a:ext cx="2212800" cy="27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ID"/>
              <a:t>250 images/category</a:t>
            </a:r>
            <a:endParaRPr sz="1200">
              <a:latin typeface="Plus Jakarta Sans Medium"/>
              <a:ea typeface="Plus Jakarta Sans Medium"/>
              <a:cs typeface="Plus Jakarta Sans Medium"/>
              <a:sym typeface="Plus Jakarta Sans Medium"/>
            </a:endParaRPr>
          </a:p>
          <a:p>
            <a:pPr marL="0" lvl="0" indent="0" algn="l" rtl="0">
              <a:lnSpc>
                <a:spcPct val="120000"/>
              </a:lnSpc>
              <a:spcBef>
                <a:spcPts val="1000"/>
              </a:spcBef>
              <a:spcAft>
                <a:spcPts val="0"/>
              </a:spcAft>
              <a:buClr>
                <a:schemeClr val="dk1"/>
              </a:buClr>
              <a:buSzPts val="1200"/>
              <a:buNone/>
            </a:pPr>
            <a:endParaRPr/>
          </a:p>
        </p:txBody>
      </p:sp>
      <p:sp>
        <p:nvSpPr>
          <p:cNvPr id="604" name="Google Shape;604;g2a53411772e_5_2"/>
          <p:cNvSpPr txBox="1">
            <a:spLocks noGrp="1"/>
          </p:cNvSpPr>
          <p:nvPr>
            <p:ph type="body" idx="1"/>
          </p:nvPr>
        </p:nvSpPr>
        <p:spPr>
          <a:xfrm>
            <a:off x="1095550" y="1555722"/>
            <a:ext cx="5365500" cy="2568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585858"/>
              </a:buClr>
              <a:buSzPts val="1000"/>
              <a:buNone/>
            </a:pPr>
            <a:r>
              <a:rPr lang="en-ID" sz="2200" dirty="0">
                <a:solidFill>
                  <a:srgbClr val="434343"/>
                </a:solidFill>
                <a:hlinkClick r:id="rId4"/>
              </a:rPr>
              <a:t>Food-101 Data Set</a:t>
            </a:r>
            <a:endParaRPr sz="2200" dirty="0">
              <a:solidFill>
                <a:srgbClr val="434343"/>
              </a:solidFill>
            </a:endParaRPr>
          </a:p>
          <a:p>
            <a:pPr marL="0" lvl="0" indent="0" algn="l" rtl="0">
              <a:lnSpc>
                <a:spcPct val="100000"/>
              </a:lnSpc>
              <a:spcBef>
                <a:spcPts val="0"/>
              </a:spcBef>
              <a:spcAft>
                <a:spcPts val="0"/>
              </a:spcAft>
              <a:buClr>
                <a:srgbClr val="585858"/>
              </a:buClr>
              <a:buSzPts val="1000"/>
              <a:buNone/>
            </a:pPr>
            <a:endParaRPr sz="400" dirty="0">
              <a:solidFill>
                <a:srgbClr val="434343"/>
              </a:solidFill>
            </a:endParaRPr>
          </a:p>
          <a:p>
            <a:pPr marL="0" lvl="0" indent="0" algn="l" rtl="0">
              <a:lnSpc>
                <a:spcPct val="150000"/>
              </a:lnSpc>
              <a:spcBef>
                <a:spcPts val="0"/>
              </a:spcBef>
              <a:spcAft>
                <a:spcPts val="0"/>
              </a:spcAft>
              <a:buClr>
                <a:srgbClr val="585858"/>
              </a:buClr>
              <a:buSzPts val="1000"/>
              <a:buNone/>
            </a:pPr>
            <a:r>
              <a:rPr lang="en-ID" dirty="0">
                <a:solidFill>
                  <a:srgbClr val="434343"/>
                </a:solidFill>
              </a:rPr>
              <a:t>Varying the amount of data allows us to: </a:t>
            </a:r>
            <a:endParaRPr dirty="0">
              <a:solidFill>
                <a:srgbClr val="434343"/>
              </a:solidFill>
            </a:endParaRPr>
          </a:p>
          <a:p>
            <a:pPr marL="457200" lvl="0" indent="-330200" algn="l" rtl="0">
              <a:lnSpc>
                <a:spcPct val="150000"/>
              </a:lnSpc>
              <a:spcBef>
                <a:spcPts val="0"/>
              </a:spcBef>
              <a:spcAft>
                <a:spcPts val="0"/>
              </a:spcAft>
              <a:buClr>
                <a:srgbClr val="434343"/>
              </a:buClr>
              <a:buSzPts val="1600"/>
              <a:buChar char="●"/>
            </a:pPr>
            <a:r>
              <a:rPr lang="en-ID" dirty="0">
                <a:solidFill>
                  <a:srgbClr val="434343"/>
                </a:solidFill>
              </a:rPr>
              <a:t>Mimic sparse datasets</a:t>
            </a:r>
            <a:endParaRPr dirty="0">
              <a:solidFill>
                <a:srgbClr val="434343"/>
              </a:solidFill>
            </a:endParaRPr>
          </a:p>
          <a:p>
            <a:pPr marL="914400" lvl="1" indent="-330200" algn="l" rtl="0">
              <a:lnSpc>
                <a:spcPct val="150000"/>
              </a:lnSpc>
              <a:spcBef>
                <a:spcPts val="0"/>
              </a:spcBef>
              <a:spcAft>
                <a:spcPts val="0"/>
              </a:spcAft>
              <a:buClr>
                <a:srgbClr val="434343"/>
              </a:buClr>
              <a:buSzPts val="1600"/>
              <a:buChar char="○"/>
            </a:pPr>
            <a:r>
              <a:rPr lang="en-ID" sz="1600" dirty="0">
                <a:solidFill>
                  <a:srgbClr val="434343"/>
                </a:solidFill>
              </a:rPr>
              <a:t>Minimal amount of images</a:t>
            </a:r>
            <a:endParaRPr sz="1600" dirty="0">
              <a:solidFill>
                <a:srgbClr val="434343"/>
              </a:solidFill>
            </a:endParaRPr>
          </a:p>
          <a:p>
            <a:pPr marL="914400" lvl="1" indent="-330200" algn="l" rtl="0">
              <a:lnSpc>
                <a:spcPct val="150000"/>
              </a:lnSpc>
              <a:spcBef>
                <a:spcPts val="0"/>
              </a:spcBef>
              <a:spcAft>
                <a:spcPts val="0"/>
              </a:spcAft>
              <a:buClr>
                <a:srgbClr val="434343"/>
              </a:buClr>
              <a:buSzPts val="1600"/>
              <a:buChar char="○"/>
            </a:pPr>
            <a:r>
              <a:rPr lang="en-ID" sz="1600" dirty="0">
                <a:solidFill>
                  <a:srgbClr val="434343"/>
                </a:solidFill>
              </a:rPr>
              <a:t>Less exposure to exotic foods</a:t>
            </a:r>
            <a:endParaRPr sz="1600" dirty="0">
              <a:solidFill>
                <a:srgbClr val="434343"/>
              </a:solidFill>
            </a:endParaRPr>
          </a:p>
          <a:p>
            <a:pPr marL="457200" lvl="0" indent="-330200" algn="l" rtl="0">
              <a:lnSpc>
                <a:spcPct val="150000"/>
              </a:lnSpc>
              <a:spcBef>
                <a:spcPts val="0"/>
              </a:spcBef>
              <a:spcAft>
                <a:spcPts val="0"/>
              </a:spcAft>
              <a:buClr>
                <a:srgbClr val="434343"/>
              </a:buClr>
              <a:buSzPts val="1600"/>
              <a:buChar char="●"/>
            </a:pPr>
            <a:r>
              <a:rPr lang="en-ID" dirty="0">
                <a:solidFill>
                  <a:srgbClr val="434343"/>
                </a:solidFill>
              </a:rPr>
              <a:t>Assess if the model is overfitting</a:t>
            </a:r>
            <a:endParaRPr dirty="0">
              <a:solidFill>
                <a:srgbClr val="434343"/>
              </a:solidFill>
            </a:endParaRPr>
          </a:p>
          <a:p>
            <a:pPr marL="457200" lvl="0" indent="-330200" algn="l" rtl="0">
              <a:lnSpc>
                <a:spcPct val="150000"/>
              </a:lnSpc>
              <a:spcBef>
                <a:spcPts val="0"/>
              </a:spcBef>
              <a:spcAft>
                <a:spcPts val="0"/>
              </a:spcAft>
              <a:buClr>
                <a:srgbClr val="434343"/>
              </a:buClr>
              <a:buSzPts val="1600"/>
              <a:buChar char="●"/>
            </a:pPr>
            <a:r>
              <a:rPr lang="en-ID" dirty="0">
                <a:solidFill>
                  <a:srgbClr val="434343"/>
                </a:solidFill>
              </a:rPr>
              <a:t>Establish performance benchmarks</a:t>
            </a:r>
            <a:endParaRPr dirty="0">
              <a:solidFill>
                <a:srgbClr val="434343"/>
              </a:solidFill>
            </a:endParaRPr>
          </a:p>
        </p:txBody>
      </p:sp>
      <p:sp>
        <p:nvSpPr>
          <p:cNvPr id="605" name="Google Shape;605;g2a53411772e_5_2"/>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1000">
                <a:solidFill>
                  <a:schemeClr val="dk1"/>
                </a:solidFill>
              </a:rPr>
              <a:t> </a:t>
            </a:r>
            <a:r>
              <a:rPr lang="en-ID" sz="2000" b="1">
                <a:solidFill>
                  <a:srgbClr val="9900FF"/>
                </a:solidFill>
              </a:rPr>
              <a:t>•</a:t>
            </a:r>
            <a:endParaRPr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ed256cc1d3_0_17"/>
          <p:cNvSpPr txBox="1"/>
          <p:nvPr/>
        </p:nvSpPr>
        <p:spPr>
          <a:xfrm>
            <a:off x="1019175" y="418953"/>
            <a:ext cx="1402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600">
                <a:solidFill>
                  <a:schemeClr val="accent3"/>
                </a:solidFill>
              </a:rPr>
              <a:t>Results</a:t>
            </a:r>
            <a:endParaRPr/>
          </a:p>
        </p:txBody>
      </p:sp>
      <p:cxnSp>
        <p:nvCxnSpPr>
          <p:cNvPr id="611" name="Google Shape;611;g1ed256cc1d3_0_17"/>
          <p:cNvCxnSpPr/>
          <p:nvPr/>
        </p:nvCxnSpPr>
        <p:spPr>
          <a:xfrm>
            <a:off x="2030413" y="627321"/>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612" name="Google Shape;612;g1ed256cc1d3_0_17"/>
          <p:cNvSpPr txBox="1"/>
          <p:nvPr/>
        </p:nvSpPr>
        <p:spPr>
          <a:xfrm>
            <a:off x="1026274" y="695725"/>
            <a:ext cx="6993300" cy="80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4600">
                <a:solidFill>
                  <a:schemeClr val="dk1"/>
                </a:solidFill>
                <a:latin typeface="Plus Jakarta Sans Medium"/>
                <a:ea typeface="Plus Jakarta Sans Medium"/>
                <a:cs typeface="Plus Jakarta Sans Medium"/>
                <a:sym typeface="Plus Jakarta Sans Medium"/>
              </a:rPr>
              <a:t>Fine Tuning</a:t>
            </a:r>
            <a:r>
              <a:rPr lang="en-ID" sz="4600">
                <a:solidFill>
                  <a:schemeClr val="accent1"/>
                </a:solidFill>
                <a:latin typeface="Plus Jakarta Sans Medium"/>
                <a:ea typeface="Plus Jakarta Sans Medium"/>
                <a:cs typeface="Plus Jakarta Sans Medium"/>
                <a:sym typeface="Plus Jakarta Sans Medium"/>
              </a:rPr>
              <a:t> LLRD</a:t>
            </a:r>
            <a:endParaRPr sz="600"/>
          </a:p>
        </p:txBody>
      </p:sp>
      <p:sp>
        <p:nvSpPr>
          <p:cNvPr id="613" name="Google Shape;613;g1ed256cc1d3_0_17"/>
          <p:cNvSpPr txBox="1"/>
          <p:nvPr/>
        </p:nvSpPr>
        <p:spPr>
          <a:xfrm>
            <a:off x="7824150" y="1748225"/>
            <a:ext cx="4160100" cy="39651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20000"/>
              </a:lnSpc>
              <a:spcBef>
                <a:spcPts val="0"/>
              </a:spcBef>
              <a:spcAft>
                <a:spcPts val="0"/>
              </a:spcAft>
              <a:buClr>
                <a:srgbClr val="585858"/>
              </a:buClr>
              <a:buSzPts val="1800"/>
              <a:buChar char="●"/>
            </a:pPr>
            <a:r>
              <a:rPr lang="en-ID" sz="1800">
                <a:solidFill>
                  <a:srgbClr val="585858"/>
                </a:solidFill>
              </a:rPr>
              <a:t>Layers (Layer Norms) Unfrozen: </a:t>
            </a:r>
            <a:endParaRPr sz="1800">
              <a:solidFill>
                <a:srgbClr val="585858"/>
              </a:solidFill>
            </a:endParaRPr>
          </a:p>
          <a:p>
            <a:pPr marL="457200" marR="0" lvl="0" indent="0" algn="l" rtl="0">
              <a:lnSpc>
                <a:spcPct val="120000"/>
              </a:lnSpc>
              <a:spcBef>
                <a:spcPts val="0"/>
              </a:spcBef>
              <a:spcAft>
                <a:spcPts val="0"/>
              </a:spcAft>
              <a:buNone/>
            </a:pPr>
            <a:r>
              <a:rPr lang="en-ID" sz="1800">
                <a:solidFill>
                  <a:srgbClr val="585858"/>
                </a:solidFill>
              </a:rPr>
              <a:t>7 - 11 </a:t>
            </a:r>
            <a:endParaRPr sz="1800">
              <a:solidFill>
                <a:srgbClr val="585858"/>
              </a:solidFill>
            </a:endParaRPr>
          </a:p>
          <a:p>
            <a:pPr marL="0" marR="0" lvl="0" indent="0" algn="l" rtl="0">
              <a:lnSpc>
                <a:spcPct val="120000"/>
              </a:lnSpc>
              <a:spcBef>
                <a:spcPts val="0"/>
              </a:spcBef>
              <a:spcAft>
                <a:spcPts val="0"/>
              </a:spcAft>
              <a:buNone/>
            </a:pPr>
            <a:endParaRPr sz="1800">
              <a:solidFill>
                <a:srgbClr val="585858"/>
              </a:solidFill>
            </a:endParaRPr>
          </a:p>
          <a:p>
            <a:pPr marL="457200" marR="0" lvl="0" indent="-342900" algn="l" rtl="0">
              <a:lnSpc>
                <a:spcPct val="120000"/>
              </a:lnSpc>
              <a:spcBef>
                <a:spcPts val="0"/>
              </a:spcBef>
              <a:spcAft>
                <a:spcPts val="0"/>
              </a:spcAft>
              <a:buClr>
                <a:srgbClr val="585858"/>
              </a:buClr>
              <a:buSzPts val="1800"/>
              <a:buChar char="●"/>
            </a:pPr>
            <a:r>
              <a:rPr lang="en-ID" sz="1800">
                <a:solidFill>
                  <a:srgbClr val="585858"/>
                </a:solidFill>
              </a:rPr>
              <a:t>LLRD = 1 : Constant Learning Rate </a:t>
            </a:r>
            <a:endParaRPr sz="1800">
              <a:solidFill>
                <a:srgbClr val="585858"/>
              </a:solidFill>
            </a:endParaRPr>
          </a:p>
          <a:p>
            <a:pPr marL="0" marR="0" lvl="0" indent="0" algn="l" rtl="0">
              <a:lnSpc>
                <a:spcPct val="120000"/>
              </a:lnSpc>
              <a:spcBef>
                <a:spcPts val="0"/>
              </a:spcBef>
              <a:spcAft>
                <a:spcPts val="0"/>
              </a:spcAft>
              <a:buNone/>
            </a:pPr>
            <a:endParaRPr sz="1800">
              <a:solidFill>
                <a:srgbClr val="585858"/>
              </a:solidFill>
            </a:endParaRPr>
          </a:p>
          <a:p>
            <a:pPr marL="457200" lvl="0" indent="-342900" algn="l" rtl="0">
              <a:lnSpc>
                <a:spcPct val="120000"/>
              </a:lnSpc>
              <a:spcBef>
                <a:spcPts val="0"/>
              </a:spcBef>
              <a:spcAft>
                <a:spcPts val="0"/>
              </a:spcAft>
              <a:buClr>
                <a:srgbClr val="585858"/>
              </a:buClr>
              <a:buSzPts val="1800"/>
              <a:buChar char="●"/>
            </a:pPr>
            <a:r>
              <a:rPr lang="en-ID" sz="1800">
                <a:solidFill>
                  <a:srgbClr val="585858"/>
                </a:solidFill>
              </a:rPr>
              <a:t>Constant Learning rate causes decreased performance -&gt; forgetting</a:t>
            </a:r>
            <a:endParaRPr sz="1800">
              <a:solidFill>
                <a:srgbClr val="585858"/>
              </a:solidFill>
            </a:endParaRPr>
          </a:p>
          <a:p>
            <a:pPr marL="457200" lvl="0" indent="0" algn="l" rtl="0">
              <a:lnSpc>
                <a:spcPct val="120000"/>
              </a:lnSpc>
              <a:spcBef>
                <a:spcPts val="0"/>
              </a:spcBef>
              <a:spcAft>
                <a:spcPts val="0"/>
              </a:spcAft>
              <a:buNone/>
            </a:pPr>
            <a:endParaRPr sz="1800">
              <a:solidFill>
                <a:srgbClr val="585858"/>
              </a:solidFill>
            </a:endParaRPr>
          </a:p>
          <a:p>
            <a:pPr marL="457200" marR="0" lvl="0" indent="-342900" algn="l" rtl="0">
              <a:lnSpc>
                <a:spcPct val="120000"/>
              </a:lnSpc>
              <a:spcBef>
                <a:spcPts val="0"/>
              </a:spcBef>
              <a:spcAft>
                <a:spcPts val="0"/>
              </a:spcAft>
              <a:buClr>
                <a:srgbClr val="585858"/>
              </a:buClr>
              <a:buSzPts val="1800"/>
              <a:buChar char="●"/>
            </a:pPr>
            <a:r>
              <a:rPr lang="en-ID" sz="1800">
                <a:solidFill>
                  <a:srgbClr val="585858"/>
                </a:solidFill>
              </a:rPr>
              <a:t>Faster decay -&gt; Lower accuracies and model does not fine-tune well</a:t>
            </a:r>
            <a:endParaRPr sz="1800">
              <a:solidFill>
                <a:srgbClr val="585858"/>
              </a:solidFill>
            </a:endParaRPr>
          </a:p>
          <a:p>
            <a:pPr marL="0" marR="0" lvl="0" indent="0" algn="l" rtl="0">
              <a:lnSpc>
                <a:spcPct val="120000"/>
              </a:lnSpc>
              <a:spcBef>
                <a:spcPts val="0"/>
              </a:spcBef>
              <a:spcAft>
                <a:spcPts val="0"/>
              </a:spcAft>
              <a:buNone/>
            </a:pPr>
            <a:endParaRPr>
              <a:solidFill>
                <a:srgbClr val="585858"/>
              </a:solidFill>
            </a:endParaRPr>
          </a:p>
        </p:txBody>
      </p:sp>
      <p:sp>
        <p:nvSpPr>
          <p:cNvPr id="614" name="Google Shape;614;g1ed256cc1d3_0_17"/>
          <p:cNvSpPr/>
          <p:nvPr/>
        </p:nvSpPr>
        <p:spPr>
          <a:xfrm>
            <a:off x="0" y="6422628"/>
            <a:ext cx="12192000" cy="435300"/>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D" sz="1000">
                <a:solidFill>
                  <a:srgbClr val="FF9900"/>
                </a:solidFill>
              </a:rPr>
              <a:t> </a:t>
            </a:r>
            <a:endParaRPr sz="1800">
              <a:solidFill>
                <a:schemeClr val="lt1"/>
              </a:solidFill>
              <a:latin typeface="Arial"/>
              <a:ea typeface="Arial"/>
              <a:cs typeface="Arial"/>
              <a:sym typeface="Arial"/>
            </a:endParaRPr>
          </a:p>
        </p:txBody>
      </p:sp>
      <p:pic>
        <p:nvPicPr>
          <p:cNvPr id="615" name="Google Shape;615;g1ed256cc1d3_0_17" title="Accuracies of Different Learning Rate Decays on 10% Data"/>
          <p:cNvPicPr preferRelativeResize="0"/>
          <p:nvPr/>
        </p:nvPicPr>
        <p:blipFill>
          <a:blip r:embed="rId3">
            <a:alphaModFix/>
          </a:blip>
          <a:stretch>
            <a:fillRect/>
          </a:stretch>
        </p:blipFill>
        <p:spPr>
          <a:xfrm>
            <a:off x="152400" y="1419925"/>
            <a:ext cx="7474452" cy="4621703"/>
          </a:xfrm>
          <a:prstGeom prst="rect">
            <a:avLst/>
          </a:prstGeom>
          <a:noFill/>
          <a:ln>
            <a:noFill/>
          </a:ln>
        </p:spPr>
      </p:pic>
      <p:grpSp>
        <p:nvGrpSpPr>
          <p:cNvPr id="616" name="Google Shape;616;g1ed256cc1d3_0_17"/>
          <p:cNvGrpSpPr/>
          <p:nvPr/>
        </p:nvGrpSpPr>
        <p:grpSpPr>
          <a:xfrm>
            <a:off x="151125" y="6507100"/>
            <a:ext cx="11632925" cy="246300"/>
            <a:chOff x="151125" y="6507100"/>
            <a:chExt cx="11632925" cy="246300"/>
          </a:xfrm>
        </p:grpSpPr>
        <p:sp>
          <p:nvSpPr>
            <p:cNvPr id="617" name="Google Shape;617;g1ed256cc1d3_0_17"/>
            <p:cNvSpPr txBox="1"/>
            <p:nvPr/>
          </p:nvSpPr>
          <p:spPr>
            <a:xfrm>
              <a:off x="151125" y="6507100"/>
              <a:ext cx="38589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lt1"/>
                  </a:solidFill>
                  <a:latin typeface="Plus Jakarta Sans Medium"/>
                  <a:ea typeface="Plus Jakarta Sans Medium"/>
                  <a:cs typeface="Plus Jakarta Sans Medium"/>
                  <a:sym typeface="Plus Jakarta Sans Medium"/>
                </a:rPr>
                <a:t>Boston University EC523 Deep Learning</a:t>
              </a:r>
              <a:endParaRPr sz="1000">
                <a:solidFill>
                  <a:schemeClr val="lt1"/>
                </a:solidFill>
                <a:latin typeface="Plus Jakarta Sans Medium"/>
                <a:ea typeface="Plus Jakarta Sans Medium"/>
                <a:cs typeface="Plus Jakarta Sans Medium"/>
                <a:sym typeface="Plus Jakarta Sans Medium"/>
              </a:endParaRPr>
            </a:p>
          </p:txBody>
        </p:sp>
        <p:cxnSp>
          <p:nvCxnSpPr>
            <p:cNvPr id="618" name="Google Shape;618;g1ed256cc1d3_0_17"/>
            <p:cNvCxnSpPr/>
            <p:nvPr/>
          </p:nvCxnSpPr>
          <p:spPr>
            <a:xfrm rot="10800000" flipH="1">
              <a:off x="2780450" y="6651700"/>
              <a:ext cx="9003600" cy="8100"/>
            </a:xfrm>
            <a:prstGeom prst="straightConnector1">
              <a:avLst/>
            </a:prstGeom>
            <a:noFill/>
            <a:ln w="12700" cap="flat" cmpd="sng">
              <a:solidFill>
                <a:schemeClr val="lt1"/>
              </a:solidFill>
              <a:prstDash val="solid"/>
              <a:miter lim="800000"/>
              <a:headEnd type="none" w="sm" len="sm"/>
              <a:tailEnd type="none" w="sm" len="sm"/>
            </a:ln>
          </p:spPr>
        </p:cxnSp>
      </p:grpSp>
      <p:sp>
        <p:nvSpPr>
          <p:cNvPr id="619" name="Google Shape;619;g1ed256cc1d3_0_17"/>
          <p:cNvSpPr txBox="1"/>
          <p:nvPr/>
        </p:nvSpPr>
        <p:spPr>
          <a:xfrm>
            <a:off x="873625" y="5713325"/>
            <a:ext cx="6753300" cy="8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200" b="1">
                <a:solidFill>
                  <a:schemeClr val="dk1"/>
                </a:solidFill>
                <a:latin typeface="Times"/>
                <a:ea typeface="Times"/>
                <a:cs typeface="Times"/>
                <a:sym typeface="Times"/>
              </a:rPr>
              <a:t>Figure 2: </a:t>
            </a:r>
            <a:r>
              <a:rPr lang="en-ID" sz="1000">
                <a:solidFill>
                  <a:schemeClr val="dk1"/>
                </a:solidFill>
                <a:latin typeface="Times"/>
                <a:ea typeface="Times"/>
                <a:cs typeface="Times"/>
                <a:sym typeface="Times"/>
              </a:rPr>
              <a:t>Accuracy Curves of trained models on partition of 10% with 0.25, 0.5, 0.7, 0.9, and 1.00 layer learning rate decays. Layers 7 - 11 layer norms are unfrozen. A learning rate of 1.00 is the equivalent to constant learning rate decay. A learning rate of 0.9 is optimal for maintaining CLIP’s pretrained knowledge while learning the new features of the foods. </a:t>
            </a:r>
            <a:endParaRPr sz="1000">
              <a:solidFill>
                <a:schemeClr val="dk1"/>
              </a:solidFill>
              <a:latin typeface="Times"/>
              <a:ea typeface="Times"/>
              <a:cs typeface="Times"/>
              <a:sym typeface="Times"/>
            </a:endParaRPr>
          </a:p>
        </p:txBody>
      </p:sp>
      <p:sp>
        <p:nvSpPr>
          <p:cNvPr id="620" name="Google Shape;620;g1ed256cc1d3_0_17"/>
          <p:cNvSpPr txBox="1"/>
          <p:nvPr/>
        </p:nvSpPr>
        <p:spPr>
          <a:xfrm>
            <a:off x="11709550" y="64245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00FFFF"/>
                </a:solidFill>
              </a:rPr>
              <a:t>•</a:t>
            </a:r>
            <a:r>
              <a:rPr lang="en-ID" sz="2000" b="1">
                <a:solidFill>
                  <a:srgbClr val="FF9900"/>
                </a:solidFill>
              </a:rPr>
              <a:t>•</a:t>
            </a:r>
            <a:endParaRPr sz="2000" b="1">
              <a:solidFill>
                <a:srgbClr val="FF99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1ed256cc1d3_0_182"/>
          <p:cNvSpPr txBox="1"/>
          <p:nvPr/>
        </p:nvSpPr>
        <p:spPr>
          <a:xfrm>
            <a:off x="1019175" y="418953"/>
            <a:ext cx="1402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600">
                <a:solidFill>
                  <a:schemeClr val="accent3"/>
                </a:solidFill>
              </a:rPr>
              <a:t>Results</a:t>
            </a:r>
            <a:endParaRPr/>
          </a:p>
        </p:txBody>
      </p:sp>
      <p:cxnSp>
        <p:nvCxnSpPr>
          <p:cNvPr id="626" name="Google Shape;626;g1ed256cc1d3_0_182"/>
          <p:cNvCxnSpPr/>
          <p:nvPr/>
        </p:nvCxnSpPr>
        <p:spPr>
          <a:xfrm>
            <a:off x="2030413" y="627321"/>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627" name="Google Shape;627;g1ed256cc1d3_0_182"/>
          <p:cNvSpPr txBox="1"/>
          <p:nvPr/>
        </p:nvSpPr>
        <p:spPr>
          <a:xfrm>
            <a:off x="1026274" y="695725"/>
            <a:ext cx="6993300" cy="80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4600">
                <a:solidFill>
                  <a:schemeClr val="dk1"/>
                </a:solidFill>
                <a:latin typeface="Plus Jakarta Sans Medium"/>
                <a:ea typeface="Plus Jakarta Sans Medium"/>
                <a:cs typeface="Plus Jakarta Sans Medium"/>
                <a:sym typeface="Plus Jakarta Sans Medium"/>
              </a:rPr>
              <a:t>Fine Tuning</a:t>
            </a:r>
            <a:r>
              <a:rPr lang="en-ID" sz="4600">
                <a:solidFill>
                  <a:schemeClr val="accent1"/>
                </a:solidFill>
                <a:latin typeface="Plus Jakarta Sans Medium"/>
                <a:ea typeface="Plus Jakarta Sans Medium"/>
                <a:cs typeface="Plus Jakarta Sans Medium"/>
                <a:sym typeface="Plus Jakarta Sans Medium"/>
              </a:rPr>
              <a:t> LLRD</a:t>
            </a:r>
            <a:endParaRPr sz="600"/>
          </a:p>
        </p:txBody>
      </p:sp>
      <p:sp>
        <p:nvSpPr>
          <p:cNvPr id="628" name="Google Shape;628;g1ed256cc1d3_0_182"/>
          <p:cNvSpPr txBox="1"/>
          <p:nvPr/>
        </p:nvSpPr>
        <p:spPr>
          <a:xfrm>
            <a:off x="7824150" y="1748225"/>
            <a:ext cx="4160100" cy="39651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20000"/>
              </a:lnSpc>
              <a:spcBef>
                <a:spcPts val="0"/>
              </a:spcBef>
              <a:spcAft>
                <a:spcPts val="0"/>
              </a:spcAft>
              <a:buClr>
                <a:srgbClr val="585858"/>
              </a:buClr>
              <a:buSzPts val="1800"/>
              <a:buChar char="●"/>
            </a:pPr>
            <a:r>
              <a:rPr lang="en-ID" sz="1800">
                <a:solidFill>
                  <a:srgbClr val="585858"/>
                </a:solidFill>
              </a:rPr>
              <a:t>Layers (Layer Norms) Unfrozen: </a:t>
            </a:r>
            <a:endParaRPr sz="1800">
              <a:solidFill>
                <a:srgbClr val="585858"/>
              </a:solidFill>
            </a:endParaRPr>
          </a:p>
          <a:p>
            <a:pPr marL="457200" marR="0" lvl="0" indent="0" algn="l" rtl="0">
              <a:lnSpc>
                <a:spcPct val="120000"/>
              </a:lnSpc>
              <a:spcBef>
                <a:spcPts val="0"/>
              </a:spcBef>
              <a:spcAft>
                <a:spcPts val="0"/>
              </a:spcAft>
              <a:buNone/>
            </a:pPr>
            <a:r>
              <a:rPr lang="en-ID" sz="1800">
                <a:solidFill>
                  <a:srgbClr val="585858"/>
                </a:solidFill>
              </a:rPr>
              <a:t>7 - 11 </a:t>
            </a:r>
            <a:endParaRPr sz="1800">
              <a:solidFill>
                <a:srgbClr val="585858"/>
              </a:solidFill>
            </a:endParaRPr>
          </a:p>
          <a:p>
            <a:pPr marL="0" marR="0" lvl="0" indent="0" algn="l" rtl="0">
              <a:lnSpc>
                <a:spcPct val="120000"/>
              </a:lnSpc>
              <a:spcBef>
                <a:spcPts val="0"/>
              </a:spcBef>
              <a:spcAft>
                <a:spcPts val="0"/>
              </a:spcAft>
              <a:buNone/>
            </a:pPr>
            <a:endParaRPr sz="1800">
              <a:solidFill>
                <a:srgbClr val="585858"/>
              </a:solidFill>
            </a:endParaRPr>
          </a:p>
          <a:p>
            <a:pPr marL="457200" marR="0" lvl="0" indent="-342900" algn="l" rtl="0">
              <a:lnSpc>
                <a:spcPct val="120000"/>
              </a:lnSpc>
              <a:spcBef>
                <a:spcPts val="0"/>
              </a:spcBef>
              <a:spcAft>
                <a:spcPts val="0"/>
              </a:spcAft>
              <a:buClr>
                <a:srgbClr val="585858"/>
              </a:buClr>
              <a:buSzPts val="1800"/>
              <a:buChar char="●"/>
            </a:pPr>
            <a:r>
              <a:rPr lang="en-ID" sz="1800">
                <a:solidFill>
                  <a:srgbClr val="585858"/>
                </a:solidFill>
              </a:rPr>
              <a:t>LLRD = 1 : Constant Learning Rate </a:t>
            </a:r>
            <a:endParaRPr sz="1800">
              <a:solidFill>
                <a:srgbClr val="585858"/>
              </a:solidFill>
            </a:endParaRPr>
          </a:p>
          <a:p>
            <a:pPr marL="0" marR="0" lvl="0" indent="0" algn="l" rtl="0">
              <a:lnSpc>
                <a:spcPct val="120000"/>
              </a:lnSpc>
              <a:spcBef>
                <a:spcPts val="0"/>
              </a:spcBef>
              <a:spcAft>
                <a:spcPts val="0"/>
              </a:spcAft>
              <a:buNone/>
            </a:pPr>
            <a:endParaRPr sz="1800">
              <a:solidFill>
                <a:srgbClr val="585858"/>
              </a:solidFill>
            </a:endParaRPr>
          </a:p>
          <a:p>
            <a:pPr marL="457200" lvl="0" indent="-342900" algn="l" rtl="0">
              <a:lnSpc>
                <a:spcPct val="120000"/>
              </a:lnSpc>
              <a:spcBef>
                <a:spcPts val="0"/>
              </a:spcBef>
              <a:spcAft>
                <a:spcPts val="0"/>
              </a:spcAft>
              <a:buClr>
                <a:srgbClr val="585858"/>
              </a:buClr>
              <a:buSzPts val="1800"/>
              <a:buChar char="●"/>
            </a:pPr>
            <a:r>
              <a:rPr lang="en-ID" sz="1800">
                <a:solidFill>
                  <a:srgbClr val="585858"/>
                </a:solidFill>
              </a:rPr>
              <a:t>Constant Learning rate causes decreased performance -&gt; forgetting</a:t>
            </a:r>
            <a:endParaRPr sz="1800">
              <a:solidFill>
                <a:srgbClr val="585858"/>
              </a:solidFill>
            </a:endParaRPr>
          </a:p>
          <a:p>
            <a:pPr marL="457200" lvl="0" indent="0" algn="l" rtl="0">
              <a:lnSpc>
                <a:spcPct val="120000"/>
              </a:lnSpc>
              <a:spcBef>
                <a:spcPts val="0"/>
              </a:spcBef>
              <a:spcAft>
                <a:spcPts val="0"/>
              </a:spcAft>
              <a:buNone/>
            </a:pPr>
            <a:endParaRPr sz="1800">
              <a:solidFill>
                <a:srgbClr val="585858"/>
              </a:solidFill>
            </a:endParaRPr>
          </a:p>
          <a:p>
            <a:pPr marL="457200" marR="0" lvl="0" indent="-342900" algn="l" rtl="0">
              <a:lnSpc>
                <a:spcPct val="120000"/>
              </a:lnSpc>
              <a:spcBef>
                <a:spcPts val="0"/>
              </a:spcBef>
              <a:spcAft>
                <a:spcPts val="0"/>
              </a:spcAft>
              <a:buClr>
                <a:srgbClr val="585858"/>
              </a:buClr>
              <a:buSzPts val="1800"/>
              <a:buChar char="●"/>
            </a:pPr>
            <a:r>
              <a:rPr lang="en-ID" sz="1800">
                <a:solidFill>
                  <a:srgbClr val="585858"/>
                </a:solidFill>
              </a:rPr>
              <a:t>Faster decay -&gt; Lower accuracies and model does not fine-tune well</a:t>
            </a:r>
            <a:endParaRPr sz="1800">
              <a:solidFill>
                <a:srgbClr val="585858"/>
              </a:solidFill>
            </a:endParaRPr>
          </a:p>
          <a:p>
            <a:pPr marL="0" marR="0" lvl="0" indent="0" algn="l" rtl="0">
              <a:lnSpc>
                <a:spcPct val="120000"/>
              </a:lnSpc>
              <a:spcBef>
                <a:spcPts val="0"/>
              </a:spcBef>
              <a:spcAft>
                <a:spcPts val="0"/>
              </a:spcAft>
              <a:buNone/>
            </a:pPr>
            <a:endParaRPr>
              <a:solidFill>
                <a:srgbClr val="585858"/>
              </a:solidFill>
            </a:endParaRPr>
          </a:p>
        </p:txBody>
      </p:sp>
      <p:sp>
        <p:nvSpPr>
          <p:cNvPr id="629" name="Google Shape;629;g1ed256cc1d3_0_182"/>
          <p:cNvSpPr/>
          <p:nvPr/>
        </p:nvSpPr>
        <p:spPr>
          <a:xfrm>
            <a:off x="0" y="6422628"/>
            <a:ext cx="12192000" cy="435300"/>
          </a:xfrm>
          <a:prstGeom prst="rect">
            <a:avLst/>
          </a:prstGeom>
          <a:solidFill>
            <a:schemeClr val="accent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D" sz="1000">
                <a:solidFill>
                  <a:srgbClr val="FF9900"/>
                </a:solidFill>
              </a:rPr>
              <a:t> </a:t>
            </a:r>
            <a:endParaRPr sz="1800">
              <a:solidFill>
                <a:schemeClr val="lt1"/>
              </a:solidFill>
              <a:latin typeface="Arial"/>
              <a:ea typeface="Arial"/>
              <a:cs typeface="Arial"/>
              <a:sym typeface="Arial"/>
            </a:endParaRPr>
          </a:p>
        </p:txBody>
      </p:sp>
      <p:pic>
        <p:nvPicPr>
          <p:cNvPr id="630" name="Google Shape;630;g1ed256cc1d3_0_182" title="Accuracies of Different Learning Rate Decays on 10% Data"/>
          <p:cNvPicPr preferRelativeResize="0"/>
          <p:nvPr/>
        </p:nvPicPr>
        <p:blipFill>
          <a:blip r:embed="rId3">
            <a:alphaModFix/>
          </a:blip>
          <a:stretch>
            <a:fillRect/>
          </a:stretch>
        </p:blipFill>
        <p:spPr>
          <a:xfrm>
            <a:off x="152400" y="1419925"/>
            <a:ext cx="7474452" cy="4621703"/>
          </a:xfrm>
          <a:prstGeom prst="rect">
            <a:avLst/>
          </a:prstGeom>
          <a:noFill/>
          <a:ln>
            <a:noFill/>
          </a:ln>
        </p:spPr>
      </p:pic>
      <p:cxnSp>
        <p:nvCxnSpPr>
          <p:cNvPr id="631" name="Google Shape;631;g1ed256cc1d3_0_182"/>
          <p:cNvCxnSpPr/>
          <p:nvPr/>
        </p:nvCxnSpPr>
        <p:spPr>
          <a:xfrm>
            <a:off x="6506750" y="2677300"/>
            <a:ext cx="18300" cy="2624700"/>
          </a:xfrm>
          <a:prstGeom prst="straightConnector1">
            <a:avLst/>
          </a:prstGeom>
          <a:noFill/>
          <a:ln w="28575" cap="flat" cmpd="sng">
            <a:solidFill>
              <a:schemeClr val="accent1"/>
            </a:solidFill>
            <a:prstDash val="solid"/>
            <a:round/>
            <a:headEnd type="none" w="med" len="med"/>
            <a:tailEnd type="none" w="med" len="med"/>
          </a:ln>
        </p:spPr>
      </p:cxnSp>
      <p:sp>
        <p:nvSpPr>
          <p:cNvPr id="632" name="Google Shape;632;g1ed256cc1d3_0_182"/>
          <p:cNvSpPr txBox="1"/>
          <p:nvPr/>
        </p:nvSpPr>
        <p:spPr>
          <a:xfrm>
            <a:off x="6167725" y="5271600"/>
            <a:ext cx="714600" cy="24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b="1">
                <a:solidFill>
                  <a:schemeClr val="accent1"/>
                </a:solidFill>
              </a:rPr>
              <a:t>0.9</a:t>
            </a:r>
            <a:endParaRPr b="1">
              <a:solidFill>
                <a:schemeClr val="accent1"/>
              </a:solidFill>
            </a:endParaRPr>
          </a:p>
        </p:txBody>
      </p:sp>
      <p:grpSp>
        <p:nvGrpSpPr>
          <p:cNvPr id="633" name="Google Shape;633;g1ed256cc1d3_0_182"/>
          <p:cNvGrpSpPr/>
          <p:nvPr/>
        </p:nvGrpSpPr>
        <p:grpSpPr>
          <a:xfrm>
            <a:off x="151125" y="6507100"/>
            <a:ext cx="11632925" cy="246300"/>
            <a:chOff x="151125" y="6507100"/>
            <a:chExt cx="11632925" cy="246300"/>
          </a:xfrm>
        </p:grpSpPr>
        <p:sp>
          <p:nvSpPr>
            <p:cNvPr id="634" name="Google Shape;634;g1ed256cc1d3_0_182"/>
            <p:cNvSpPr txBox="1"/>
            <p:nvPr/>
          </p:nvSpPr>
          <p:spPr>
            <a:xfrm>
              <a:off x="151125" y="6507100"/>
              <a:ext cx="38589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lt1"/>
                  </a:solidFill>
                  <a:latin typeface="Plus Jakarta Sans Medium"/>
                  <a:ea typeface="Plus Jakarta Sans Medium"/>
                  <a:cs typeface="Plus Jakarta Sans Medium"/>
                  <a:sym typeface="Plus Jakarta Sans Medium"/>
                </a:rPr>
                <a:t>Boston University EC523 Deep Learning</a:t>
              </a:r>
              <a:endParaRPr sz="1000">
                <a:solidFill>
                  <a:schemeClr val="lt1"/>
                </a:solidFill>
                <a:latin typeface="Plus Jakarta Sans Medium"/>
                <a:ea typeface="Plus Jakarta Sans Medium"/>
                <a:cs typeface="Plus Jakarta Sans Medium"/>
                <a:sym typeface="Plus Jakarta Sans Medium"/>
              </a:endParaRPr>
            </a:p>
          </p:txBody>
        </p:sp>
        <p:cxnSp>
          <p:nvCxnSpPr>
            <p:cNvPr id="635" name="Google Shape;635;g1ed256cc1d3_0_182"/>
            <p:cNvCxnSpPr/>
            <p:nvPr/>
          </p:nvCxnSpPr>
          <p:spPr>
            <a:xfrm rot="10800000" flipH="1">
              <a:off x="2780450" y="6651700"/>
              <a:ext cx="9003600" cy="8100"/>
            </a:xfrm>
            <a:prstGeom prst="straightConnector1">
              <a:avLst/>
            </a:prstGeom>
            <a:noFill/>
            <a:ln w="12700" cap="flat" cmpd="sng">
              <a:solidFill>
                <a:schemeClr val="lt1"/>
              </a:solidFill>
              <a:prstDash val="solid"/>
              <a:miter lim="800000"/>
              <a:headEnd type="none" w="sm" len="sm"/>
              <a:tailEnd type="none" w="sm" len="sm"/>
            </a:ln>
          </p:spPr>
        </p:cxnSp>
      </p:grpSp>
      <p:sp>
        <p:nvSpPr>
          <p:cNvPr id="636" name="Google Shape;636;g1ed256cc1d3_0_182"/>
          <p:cNvSpPr txBox="1"/>
          <p:nvPr/>
        </p:nvSpPr>
        <p:spPr>
          <a:xfrm>
            <a:off x="873625" y="5713325"/>
            <a:ext cx="6753300" cy="8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200" b="1">
                <a:solidFill>
                  <a:schemeClr val="dk1"/>
                </a:solidFill>
                <a:latin typeface="Times"/>
                <a:ea typeface="Times"/>
                <a:cs typeface="Times"/>
                <a:sym typeface="Times"/>
              </a:rPr>
              <a:t>Figure 2: </a:t>
            </a:r>
            <a:r>
              <a:rPr lang="en-ID" sz="1000">
                <a:solidFill>
                  <a:schemeClr val="dk1"/>
                </a:solidFill>
                <a:latin typeface="Times"/>
                <a:ea typeface="Times"/>
                <a:cs typeface="Times"/>
                <a:sym typeface="Times"/>
              </a:rPr>
              <a:t>Accuracy Curves of trained models on partition of 10% with 0.25, 0.5, 0.7, 0.9, and 1.00 layer learning rate decays. Layers 7 - 11 layer norms are unfrozen. A learning rate of 1.00 is the equivalent to constant learning rate decay. A learning rate of 0.9 is optimal for maintaining CLIP’s pretrained knowledge while learning the new features of the foods. </a:t>
            </a:r>
            <a:endParaRPr sz="1000">
              <a:solidFill>
                <a:schemeClr val="dk1"/>
              </a:solidFill>
              <a:latin typeface="Times"/>
              <a:ea typeface="Times"/>
              <a:cs typeface="Times"/>
              <a:sym typeface="Times"/>
            </a:endParaRPr>
          </a:p>
        </p:txBody>
      </p:sp>
      <p:sp>
        <p:nvSpPr>
          <p:cNvPr id="637" name="Google Shape;637;g1ed256cc1d3_0_182"/>
          <p:cNvSpPr txBox="1"/>
          <p:nvPr/>
        </p:nvSpPr>
        <p:spPr>
          <a:xfrm>
            <a:off x="11709550" y="64245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00FFFF"/>
                </a:solidFill>
              </a:rPr>
              <a:t>•</a:t>
            </a:r>
            <a:r>
              <a:rPr lang="en-ID" sz="2000" b="1">
                <a:solidFill>
                  <a:srgbClr val="FF9900"/>
                </a:solidFill>
              </a:rPr>
              <a:t>•</a:t>
            </a:r>
            <a:endParaRPr sz="2000" b="1">
              <a:solidFill>
                <a:srgbClr val="FF99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5"/>
          <p:cNvSpPr txBox="1"/>
          <p:nvPr/>
        </p:nvSpPr>
        <p:spPr>
          <a:xfrm>
            <a:off x="1019175" y="418953"/>
            <a:ext cx="1402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600">
                <a:solidFill>
                  <a:schemeClr val="accent3"/>
                </a:solidFill>
              </a:rPr>
              <a:t>Results</a:t>
            </a:r>
            <a:endParaRPr/>
          </a:p>
        </p:txBody>
      </p:sp>
      <p:cxnSp>
        <p:nvCxnSpPr>
          <p:cNvPr id="643" name="Google Shape;643;p15"/>
          <p:cNvCxnSpPr/>
          <p:nvPr/>
        </p:nvCxnSpPr>
        <p:spPr>
          <a:xfrm>
            <a:off x="2030413" y="627321"/>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644" name="Google Shape;644;p15"/>
          <p:cNvSpPr txBox="1"/>
          <p:nvPr/>
        </p:nvSpPr>
        <p:spPr>
          <a:xfrm>
            <a:off x="1026278" y="695725"/>
            <a:ext cx="5802900" cy="800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4600">
                <a:solidFill>
                  <a:schemeClr val="dk1"/>
                </a:solidFill>
                <a:latin typeface="Plus Jakarta Sans Medium"/>
                <a:ea typeface="Plus Jakarta Sans Medium"/>
                <a:cs typeface="Plus Jakarta Sans Medium"/>
                <a:sym typeface="Plus Jakarta Sans Medium"/>
              </a:rPr>
              <a:t>Model’s</a:t>
            </a:r>
            <a:r>
              <a:rPr lang="en-ID" sz="4600">
                <a:solidFill>
                  <a:schemeClr val="accent1"/>
                </a:solidFill>
                <a:latin typeface="Plus Jakarta Sans Medium"/>
                <a:ea typeface="Plus Jakarta Sans Medium"/>
                <a:cs typeface="Plus Jakarta Sans Medium"/>
                <a:sym typeface="Plus Jakarta Sans Medium"/>
              </a:rPr>
              <a:t> Accuracies</a:t>
            </a:r>
            <a:endParaRPr sz="600"/>
          </a:p>
        </p:txBody>
      </p:sp>
      <p:sp>
        <p:nvSpPr>
          <p:cNvPr id="645" name="Google Shape;645;p15"/>
          <p:cNvSpPr/>
          <p:nvPr/>
        </p:nvSpPr>
        <p:spPr>
          <a:xfrm>
            <a:off x="0" y="6422628"/>
            <a:ext cx="12192000" cy="4353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46" name="Google Shape;646;p15" title="Xception, Dense Net(15 epochs), Fine Tuned CLIP (Frozen) and Fine Tuned CLIP (Unfrozen)"/>
          <p:cNvPicPr preferRelativeResize="0"/>
          <p:nvPr/>
        </p:nvPicPr>
        <p:blipFill>
          <a:blip r:embed="rId3">
            <a:alphaModFix/>
          </a:blip>
          <a:stretch>
            <a:fillRect/>
          </a:stretch>
        </p:blipFill>
        <p:spPr>
          <a:xfrm>
            <a:off x="5631550" y="1758150"/>
            <a:ext cx="6152475" cy="3804301"/>
          </a:xfrm>
          <a:prstGeom prst="rect">
            <a:avLst/>
          </a:prstGeom>
          <a:noFill/>
          <a:ln>
            <a:noFill/>
          </a:ln>
        </p:spPr>
      </p:pic>
      <p:pic>
        <p:nvPicPr>
          <p:cNvPr id="647" name="Google Shape;647;p15"/>
          <p:cNvPicPr preferRelativeResize="0"/>
          <p:nvPr/>
        </p:nvPicPr>
        <p:blipFill>
          <a:blip r:embed="rId4">
            <a:alphaModFix/>
          </a:blip>
          <a:stretch>
            <a:fillRect/>
          </a:stretch>
        </p:blipFill>
        <p:spPr>
          <a:xfrm>
            <a:off x="1131337" y="1758150"/>
            <a:ext cx="3833325" cy="3663974"/>
          </a:xfrm>
          <a:prstGeom prst="rect">
            <a:avLst/>
          </a:prstGeom>
          <a:noFill/>
          <a:ln>
            <a:noFill/>
          </a:ln>
        </p:spPr>
      </p:pic>
      <p:sp>
        <p:nvSpPr>
          <p:cNvPr id="648" name="Google Shape;648;p15"/>
          <p:cNvSpPr txBox="1"/>
          <p:nvPr/>
        </p:nvSpPr>
        <p:spPr>
          <a:xfrm>
            <a:off x="1072800" y="5429100"/>
            <a:ext cx="3950400" cy="8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200" b="1">
                <a:solidFill>
                  <a:schemeClr val="dk1"/>
                </a:solidFill>
                <a:latin typeface="Times"/>
                <a:ea typeface="Times"/>
                <a:cs typeface="Times"/>
                <a:sym typeface="Times"/>
              </a:rPr>
              <a:t>Table 1: </a:t>
            </a:r>
            <a:r>
              <a:rPr lang="en-ID" sz="1000">
                <a:solidFill>
                  <a:schemeClr val="dk1"/>
                </a:solidFill>
                <a:latin typeface="Times"/>
                <a:ea typeface="Times"/>
                <a:cs typeface="Times"/>
                <a:sym typeface="Times"/>
              </a:rPr>
              <a:t>Accuracies of 4 models, Xception, DenseNet, Fine Tune Clip with linear probing, and Fine Tune CLIP with LLRD trained data partitions of the Food-101 dataset. Trained on SCC V100 and Google Collaborative.</a:t>
            </a:r>
            <a:endParaRPr sz="1000">
              <a:solidFill>
                <a:schemeClr val="dk1"/>
              </a:solidFill>
              <a:latin typeface="Times"/>
              <a:ea typeface="Times"/>
              <a:cs typeface="Times"/>
              <a:sym typeface="Times"/>
            </a:endParaRPr>
          </a:p>
        </p:txBody>
      </p:sp>
      <p:sp>
        <p:nvSpPr>
          <p:cNvPr id="649" name="Google Shape;649;p15"/>
          <p:cNvSpPr txBox="1"/>
          <p:nvPr/>
        </p:nvSpPr>
        <p:spPr>
          <a:xfrm>
            <a:off x="6410375" y="5429100"/>
            <a:ext cx="5294100" cy="8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200" b="1">
                <a:solidFill>
                  <a:schemeClr val="dk1"/>
                </a:solidFill>
                <a:latin typeface="Times"/>
                <a:ea typeface="Times"/>
                <a:cs typeface="Times"/>
                <a:sym typeface="Times"/>
              </a:rPr>
              <a:t>Figure 1: </a:t>
            </a:r>
            <a:r>
              <a:rPr lang="en-ID" sz="1000">
                <a:solidFill>
                  <a:schemeClr val="dk1"/>
                </a:solidFill>
                <a:latin typeface="Times"/>
                <a:ea typeface="Times"/>
                <a:cs typeface="Times"/>
                <a:sym typeface="Times"/>
              </a:rPr>
              <a:t>Accuracy Curves of trained models on partitions up to 50%. The Fine-Tune CLIP LLRD model consistently outperforms the other modeles by at least 5 percent. .</a:t>
            </a:r>
            <a:endParaRPr sz="1000">
              <a:solidFill>
                <a:schemeClr val="dk1"/>
              </a:solidFill>
              <a:latin typeface="Times"/>
              <a:ea typeface="Times"/>
              <a:cs typeface="Times"/>
              <a:sym typeface="Times"/>
            </a:endParaRPr>
          </a:p>
        </p:txBody>
      </p:sp>
      <p:grpSp>
        <p:nvGrpSpPr>
          <p:cNvPr id="650" name="Google Shape;650;p15"/>
          <p:cNvGrpSpPr/>
          <p:nvPr/>
        </p:nvGrpSpPr>
        <p:grpSpPr>
          <a:xfrm>
            <a:off x="151125" y="6507100"/>
            <a:ext cx="11632925" cy="246300"/>
            <a:chOff x="151125" y="6507100"/>
            <a:chExt cx="11632925" cy="246300"/>
          </a:xfrm>
        </p:grpSpPr>
        <p:sp>
          <p:nvSpPr>
            <p:cNvPr id="651" name="Google Shape;651;p15"/>
            <p:cNvSpPr txBox="1"/>
            <p:nvPr/>
          </p:nvSpPr>
          <p:spPr>
            <a:xfrm>
              <a:off x="151125" y="6507100"/>
              <a:ext cx="38589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lt1"/>
                  </a:solidFill>
                  <a:latin typeface="Plus Jakarta Sans Medium"/>
                  <a:ea typeface="Plus Jakarta Sans Medium"/>
                  <a:cs typeface="Plus Jakarta Sans Medium"/>
                  <a:sym typeface="Plus Jakarta Sans Medium"/>
                </a:rPr>
                <a:t>Boston University EC523 Deep Learning</a:t>
              </a:r>
              <a:endParaRPr sz="1000">
                <a:solidFill>
                  <a:schemeClr val="lt1"/>
                </a:solidFill>
                <a:latin typeface="Plus Jakarta Sans Medium"/>
                <a:ea typeface="Plus Jakarta Sans Medium"/>
                <a:cs typeface="Plus Jakarta Sans Medium"/>
                <a:sym typeface="Plus Jakarta Sans Medium"/>
              </a:endParaRPr>
            </a:p>
          </p:txBody>
        </p:sp>
        <p:cxnSp>
          <p:nvCxnSpPr>
            <p:cNvPr id="652" name="Google Shape;652;p15"/>
            <p:cNvCxnSpPr/>
            <p:nvPr/>
          </p:nvCxnSpPr>
          <p:spPr>
            <a:xfrm rot="10800000" flipH="1">
              <a:off x="2780450" y="6651700"/>
              <a:ext cx="9003600" cy="8100"/>
            </a:xfrm>
            <a:prstGeom prst="straightConnector1">
              <a:avLst/>
            </a:prstGeom>
            <a:noFill/>
            <a:ln w="12700" cap="flat" cmpd="sng">
              <a:solidFill>
                <a:schemeClr val="lt1"/>
              </a:solidFill>
              <a:prstDash val="solid"/>
              <a:miter lim="800000"/>
              <a:headEnd type="none" w="sm" len="sm"/>
              <a:tailEnd type="none" w="sm" len="sm"/>
            </a:ln>
          </p:spPr>
        </p:cxnSp>
      </p:grpSp>
      <p:sp>
        <p:nvSpPr>
          <p:cNvPr id="653" name="Google Shape;653;p15"/>
          <p:cNvSpPr txBox="1"/>
          <p:nvPr/>
        </p:nvSpPr>
        <p:spPr>
          <a:xfrm>
            <a:off x="11704475" y="63940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9900FF"/>
                </a:solidFill>
              </a:rPr>
              <a:t>•</a:t>
            </a:r>
            <a:r>
              <a:rPr lang="en-ID" sz="2000" b="1">
                <a:solidFill>
                  <a:srgbClr val="00FF00"/>
                </a:solidFill>
              </a:rPr>
              <a:t>•</a:t>
            </a:r>
            <a:r>
              <a:rPr lang="en-ID" sz="2000" b="1">
                <a:solidFill>
                  <a:srgbClr val="FF9900"/>
                </a:solidFill>
              </a:rPr>
              <a:t>•</a:t>
            </a:r>
            <a:r>
              <a:rPr lang="en-ID" sz="2000" b="1">
                <a:solidFill>
                  <a:srgbClr val="00FFFF"/>
                </a:solidFill>
              </a:rPr>
              <a:t>•</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grpSp>
        <p:nvGrpSpPr>
          <p:cNvPr id="658" name="Google Shape;658;p25"/>
          <p:cNvGrpSpPr/>
          <p:nvPr/>
        </p:nvGrpSpPr>
        <p:grpSpPr>
          <a:xfrm>
            <a:off x="1022719" y="1048139"/>
            <a:ext cx="5075665" cy="4781161"/>
            <a:chOff x="1026263" y="1048139"/>
            <a:chExt cx="5075665" cy="5236547"/>
          </a:xfrm>
        </p:grpSpPr>
        <p:sp>
          <p:nvSpPr>
            <p:cNvPr id="659" name="Google Shape;659;p25"/>
            <p:cNvSpPr/>
            <p:nvPr/>
          </p:nvSpPr>
          <p:spPr>
            <a:xfrm>
              <a:off x="1026264" y="1048139"/>
              <a:ext cx="5075664" cy="13746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0" name="Google Shape;660;p25"/>
            <p:cNvSpPr/>
            <p:nvPr/>
          </p:nvSpPr>
          <p:spPr>
            <a:xfrm>
              <a:off x="1026263" y="1185604"/>
              <a:ext cx="5069737" cy="509908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61" name="Google Shape;661;p25"/>
          <p:cNvGrpSpPr/>
          <p:nvPr/>
        </p:nvGrpSpPr>
        <p:grpSpPr>
          <a:xfrm>
            <a:off x="5384991" y="4304432"/>
            <a:ext cx="1473254" cy="1473254"/>
            <a:chOff x="3400425" y="733425"/>
            <a:chExt cx="5391150" cy="5391150"/>
          </a:xfrm>
        </p:grpSpPr>
        <p:sp>
          <p:nvSpPr>
            <p:cNvPr id="662" name="Google Shape;662;p2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3" name="Google Shape;663;p2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64" name="Google Shape;664;p25"/>
          <p:cNvGrpSpPr/>
          <p:nvPr/>
        </p:nvGrpSpPr>
        <p:grpSpPr>
          <a:xfrm>
            <a:off x="-2453813" y="277203"/>
            <a:ext cx="5209885" cy="5209885"/>
            <a:chOff x="3400425" y="733425"/>
            <a:chExt cx="5391150" cy="5391150"/>
          </a:xfrm>
        </p:grpSpPr>
        <p:sp>
          <p:nvSpPr>
            <p:cNvPr id="665" name="Google Shape;665;p2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6" name="Google Shape;666;p2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667" name="Google Shape;667;p25"/>
          <p:cNvCxnSpPr/>
          <p:nvPr/>
        </p:nvCxnSpPr>
        <p:spPr>
          <a:xfrm>
            <a:off x="2584980" y="2553656"/>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668" name="Google Shape;668;p25"/>
          <p:cNvSpPr txBox="1">
            <a:spLocks noGrp="1"/>
          </p:cNvSpPr>
          <p:nvPr>
            <p:ph type="title"/>
          </p:nvPr>
        </p:nvSpPr>
        <p:spPr>
          <a:xfrm>
            <a:off x="1580825" y="2620275"/>
            <a:ext cx="4279500" cy="107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200"/>
              <a:buFont typeface="Plus Jakarta Sans Medium"/>
              <a:buNone/>
            </a:pPr>
            <a:r>
              <a:rPr lang="en-ID"/>
              <a:t>Our Fine Tuned CLIP</a:t>
            </a:r>
            <a:r>
              <a:rPr lang="en-ID" sz="3200">
                <a:latin typeface="Plus Jakarta Sans Medium"/>
                <a:ea typeface="Plus Jakarta Sans Medium"/>
                <a:cs typeface="Plus Jakarta Sans Medium"/>
                <a:sym typeface="Plus Jakarta Sans Medium"/>
              </a:rPr>
              <a:t> </a:t>
            </a:r>
            <a:r>
              <a:rPr lang="en-ID" sz="3200">
                <a:solidFill>
                  <a:schemeClr val="accent1"/>
                </a:solidFill>
                <a:latin typeface="Plus Jakarta Sans Medium"/>
                <a:ea typeface="Plus Jakarta Sans Medium"/>
                <a:cs typeface="Plus Jakarta Sans Medium"/>
                <a:sym typeface="Plus Jakarta Sans Medium"/>
              </a:rPr>
              <a:t>Achieves Higher Accuracies</a:t>
            </a:r>
            <a:endParaRPr/>
          </a:p>
        </p:txBody>
      </p:sp>
      <p:sp>
        <p:nvSpPr>
          <p:cNvPr id="669" name="Google Shape;669;p25"/>
          <p:cNvSpPr txBox="1">
            <a:spLocks noGrp="1"/>
          </p:cNvSpPr>
          <p:nvPr>
            <p:ph type="body" idx="1"/>
          </p:nvPr>
        </p:nvSpPr>
        <p:spPr>
          <a:xfrm>
            <a:off x="1580832" y="2345514"/>
            <a:ext cx="1398900" cy="3384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accent3"/>
              </a:buClr>
              <a:buSzPts val="1600"/>
              <a:buNone/>
            </a:pPr>
            <a:r>
              <a:rPr lang="en-ID"/>
              <a:t>Analysis</a:t>
            </a:r>
            <a:endParaRPr/>
          </a:p>
        </p:txBody>
      </p:sp>
      <p:sp>
        <p:nvSpPr>
          <p:cNvPr id="670" name="Google Shape;670;p25"/>
          <p:cNvSpPr txBox="1">
            <a:spLocks noGrp="1"/>
          </p:cNvSpPr>
          <p:nvPr>
            <p:ph type="body" idx="2"/>
          </p:nvPr>
        </p:nvSpPr>
        <p:spPr>
          <a:xfrm>
            <a:off x="6903498" y="1843098"/>
            <a:ext cx="4279392" cy="63093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sz="1200"/>
              <a:t>Prediction by choosing the maximum cosine similarity between text and image embeddings. Text inputs defined as “A photo of &lt;class name&gt;”</a:t>
            </a:r>
            <a:endParaRPr sz="1200"/>
          </a:p>
        </p:txBody>
      </p:sp>
      <p:sp>
        <p:nvSpPr>
          <p:cNvPr id="671" name="Google Shape;671;p25"/>
          <p:cNvSpPr txBox="1">
            <a:spLocks noGrp="1"/>
          </p:cNvSpPr>
          <p:nvPr>
            <p:ph type="body" idx="3"/>
          </p:nvPr>
        </p:nvSpPr>
        <p:spPr>
          <a:xfrm>
            <a:off x="7726568" y="1516375"/>
            <a:ext cx="39684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1600"/>
              <a:t>CLIP Zeroshot</a:t>
            </a:r>
            <a:endParaRPr sz="1600"/>
          </a:p>
        </p:txBody>
      </p:sp>
      <p:sp>
        <p:nvSpPr>
          <p:cNvPr id="672" name="Google Shape;672;p25"/>
          <p:cNvSpPr txBox="1">
            <a:spLocks noGrp="1"/>
          </p:cNvSpPr>
          <p:nvPr>
            <p:ph type="body" idx="4"/>
          </p:nvPr>
        </p:nvSpPr>
        <p:spPr>
          <a:xfrm>
            <a:off x="6903500" y="1440875"/>
            <a:ext cx="1036500" cy="402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2000"/>
              <a:buNone/>
            </a:pPr>
            <a:r>
              <a:rPr lang="en-ID" sz="2800" b="1">
                <a:latin typeface="Plus Jakarta Sans"/>
                <a:ea typeface="Plus Jakarta Sans"/>
                <a:cs typeface="Plus Jakarta Sans"/>
                <a:sym typeface="Plus Jakarta Sans"/>
              </a:rPr>
              <a:t>64</a:t>
            </a:r>
            <a:r>
              <a:rPr lang="en-ID" sz="2800" b="1">
                <a:solidFill>
                  <a:schemeClr val="accent1"/>
                </a:solidFill>
                <a:latin typeface="Plus Jakarta Sans"/>
                <a:ea typeface="Plus Jakarta Sans"/>
                <a:cs typeface="Plus Jakarta Sans"/>
                <a:sym typeface="Plus Jakarta Sans"/>
              </a:rPr>
              <a:t>%</a:t>
            </a:r>
            <a:endParaRPr sz="2800" b="1">
              <a:latin typeface="Plus Jakarta Sans"/>
              <a:ea typeface="Plus Jakarta Sans"/>
              <a:cs typeface="Plus Jakarta Sans"/>
              <a:sym typeface="Plus Jakarta Sans"/>
            </a:endParaRPr>
          </a:p>
        </p:txBody>
      </p:sp>
      <p:sp>
        <p:nvSpPr>
          <p:cNvPr id="673" name="Google Shape;673;p25"/>
          <p:cNvSpPr txBox="1">
            <a:spLocks noGrp="1"/>
          </p:cNvSpPr>
          <p:nvPr>
            <p:ph type="body" idx="5"/>
          </p:nvPr>
        </p:nvSpPr>
        <p:spPr>
          <a:xfrm>
            <a:off x="6903498" y="3520731"/>
            <a:ext cx="4279392" cy="630936"/>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sz="1200"/>
              <a:t>Best accuracy obtained by training Google’s Xception model on 10% of Food-101 data.</a:t>
            </a:r>
            <a:endParaRPr sz="1200"/>
          </a:p>
        </p:txBody>
      </p:sp>
      <p:sp>
        <p:nvSpPr>
          <p:cNvPr id="674" name="Google Shape;674;p25"/>
          <p:cNvSpPr txBox="1">
            <a:spLocks noGrp="1"/>
          </p:cNvSpPr>
          <p:nvPr>
            <p:ph type="body" idx="6"/>
          </p:nvPr>
        </p:nvSpPr>
        <p:spPr>
          <a:xfrm>
            <a:off x="7726563" y="3194025"/>
            <a:ext cx="32367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1600"/>
              <a:t>SOTA - Xception</a:t>
            </a:r>
            <a:endParaRPr sz="1600"/>
          </a:p>
        </p:txBody>
      </p:sp>
      <p:sp>
        <p:nvSpPr>
          <p:cNvPr id="675" name="Google Shape;675;p25"/>
          <p:cNvSpPr txBox="1">
            <a:spLocks noGrp="1"/>
          </p:cNvSpPr>
          <p:nvPr>
            <p:ph type="body" idx="7"/>
          </p:nvPr>
        </p:nvSpPr>
        <p:spPr>
          <a:xfrm>
            <a:off x="6903501" y="3118525"/>
            <a:ext cx="1221300" cy="402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2000"/>
              <a:buNone/>
            </a:pPr>
            <a:r>
              <a:rPr lang="en-ID" sz="2800" b="1">
                <a:latin typeface="Plus Jakarta Sans"/>
                <a:ea typeface="Plus Jakarta Sans"/>
                <a:cs typeface="Plus Jakarta Sans"/>
                <a:sym typeface="Plus Jakarta Sans"/>
              </a:rPr>
              <a:t>62</a:t>
            </a:r>
            <a:r>
              <a:rPr lang="en-ID" sz="2800" b="1">
                <a:solidFill>
                  <a:schemeClr val="accent1"/>
                </a:solidFill>
                <a:latin typeface="Plus Jakarta Sans"/>
                <a:ea typeface="Plus Jakarta Sans"/>
                <a:cs typeface="Plus Jakarta Sans"/>
                <a:sym typeface="Plus Jakarta Sans"/>
              </a:rPr>
              <a:t>%</a:t>
            </a:r>
            <a:endParaRPr sz="2800" b="1">
              <a:latin typeface="Plus Jakarta Sans"/>
              <a:ea typeface="Plus Jakarta Sans"/>
              <a:cs typeface="Plus Jakarta Sans"/>
              <a:sym typeface="Plus Jakarta Sans"/>
            </a:endParaRPr>
          </a:p>
        </p:txBody>
      </p:sp>
      <p:sp>
        <p:nvSpPr>
          <p:cNvPr id="676" name="Google Shape;676;p25"/>
          <p:cNvSpPr txBox="1">
            <a:spLocks noGrp="1"/>
          </p:cNvSpPr>
          <p:nvPr>
            <p:ph type="body" idx="8"/>
          </p:nvPr>
        </p:nvSpPr>
        <p:spPr>
          <a:xfrm>
            <a:off x="6903498" y="5045964"/>
            <a:ext cx="4279500" cy="630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sz="1200"/>
              <a:t>Fine tuned CLIP on 10% of Food-101 data.with a learning rate decay of 0.9 and initial learning rate of 1e-3 and freezing layers 1 to 6</a:t>
            </a:r>
            <a:endParaRPr sz="1200"/>
          </a:p>
        </p:txBody>
      </p:sp>
      <p:sp>
        <p:nvSpPr>
          <p:cNvPr id="677" name="Google Shape;677;p25"/>
          <p:cNvSpPr txBox="1">
            <a:spLocks noGrp="1"/>
          </p:cNvSpPr>
          <p:nvPr>
            <p:ph type="body" idx="9"/>
          </p:nvPr>
        </p:nvSpPr>
        <p:spPr>
          <a:xfrm>
            <a:off x="7726544" y="4719250"/>
            <a:ext cx="44655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110"/>
              <a:buNone/>
            </a:pPr>
            <a:r>
              <a:rPr lang="en-ID" sz="1610"/>
              <a:t>Our Method - Fine Tuned LLRD CLIP</a:t>
            </a:r>
            <a:endParaRPr sz="1610"/>
          </a:p>
        </p:txBody>
      </p:sp>
      <p:sp>
        <p:nvSpPr>
          <p:cNvPr id="678" name="Google Shape;678;p25"/>
          <p:cNvSpPr txBox="1">
            <a:spLocks noGrp="1"/>
          </p:cNvSpPr>
          <p:nvPr>
            <p:ph type="body" idx="13"/>
          </p:nvPr>
        </p:nvSpPr>
        <p:spPr>
          <a:xfrm>
            <a:off x="6903501" y="4643750"/>
            <a:ext cx="1399200" cy="402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2000"/>
              <a:buNone/>
            </a:pPr>
            <a:r>
              <a:rPr lang="en-ID" sz="2800" b="1">
                <a:latin typeface="Plus Jakarta Sans"/>
                <a:ea typeface="Plus Jakarta Sans"/>
                <a:cs typeface="Plus Jakarta Sans"/>
                <a:sym typeface="Plus Jakarta Sans"/>
              </a:rPr>
              <a:t>79</a:t>
            </a:r>
            <a:r>
              <a:rPr lang="en-ID" sz="2800" b="1">
                <a:solidFill>
                  <a:schemeClr val="accent1"/>
                </a:solidFill>
                <a:latin typeface="Plus Jakarta Sans"/>
                <a:ea typeface="Plus Jakarta Sans"/>
                <a:cs typeface="Plus Jakarta Sans"/>
                <a:sym typeface="Plus Jakarta Sans"/>
              </a:rPr>
              <a:t>%</a:t>
            </a:r>
            <a:endParaRPr sz="2800" b="1">
              <a:latin typeface="Plus Jakarta Sans"/>
              <a:ea typeface="Plus Jakarta Sans"/>
              <a:cs typeface="Plus Jakarta Sans"/>
              <a:sym typeface="Plus Jakarta Sans"/>
            </a:endParaRPr>
          </a:p>
        </p:txBody>
      </p:sp>
      <p:grpSp>
        <p:nvGrpSpPr>
          <p:cNvPr id="679" name="Google Shape;679;p25"/>
          <p:cNvGrpSpPr/>
          <p:nvPr/>
        </p:nvGrpSpPr>
        <p:grpSpPr>
          <a:xfrm>
            <a:off x="228596" y="6608450"/>
            <a:ext cx="11555479" cy="246300"/>
            <a:chOff x="228596" y="6608450"/>
            <a:chExt cx="11555479" cy="246300"/>
          </a:xfrm>
        </p:grpSpPr>
        <p:sp>
          <p:nvSpPr>
            <p:cNvPr id="680" name="Google Shape;680;p25"/>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681" name="Google Shape;681;p25"/>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sp>
        <p:nvSpPr>
          <p:cNvPr id="682" name="Google Shape;682;p25"/>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9900FF"/>
                </a:solidFill>
              </a:rPr>
              <a:t>•</a:t>
            </a:r>
            <a:r>
              <a:rPr lang="en-ID" sz="2000" b="1">
                <a:solidFill>
                  <a:srgbClr val="00FF00"/>
                </a:solidFill>
              </a:rPr>
              <a:t>•</a:t>
            </a:r>
            <a:r>
              <a:rPr lang="en-ID" sz="2000" b="1">
                <a:solidFill>
                  <a:srgbClr val="FF9900"/>
                </a:solidFill>
              </a:rPr>
              <a:t>•</a:t>
            </a:r>
            <a:r>
              <a:rPr lang="en-ID" sz="2000" b="1">
                <a:solidFill>
                  <a:srgbClr val="00FFFF"/>
                </a:solidFill>
              </a:rPr>
              <a:t>•</a:t>
            </a:r>
            <a:endParaRPr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7"/>
          <p:cNvPicPr preferRelativeResize="0"/>
          <p:nvPr/>
        </p:nvPicPr>
        <p:blipFill rotWithShape="1">
          <a:blip r:embed="rId3">
            <a:alphaModFix/>
          </a:blip>
          <a:srcRect/>
          <a:stretch/>
        </p:blipFill>
        <p:spPr>
          <a:xfrm>
            <a:off x="5896309" y="3702638"/>
            <a:ext cx="1728600" cy="1775700"/>
          </a:xfrm>
          <a:prstGeom prst="roundRect">
            <a:avLst>
              <a:gd name="adj" fmla="val 27216"/>
            </a:avLst>
          </a:prstGeom>
          <a:noFill/>
          <a:ln>
            <a:noFill/>
          </a:ln>
        </p:spPr>
      </p:pic>
      <p:grpSp>
        <p:nvGrpSpPr>
          <p:cNvPr id="688" name="Google Shape;688;p7"/>
          <p:cNvGrpSpPr/>
          <p:nvPr/>
        </p:nvGrpSpPr>
        <p:grpSpPr>
          <a:xfrm>
            <a:off x="-3613766" y="-1766893"/>
            <a:ext cx="5587927" cy="5587927"/>
            <a:chOff x="3400425" y="733425"/>
            <a:chExt cx="5391150" cy="5391150"/>
          </a:xfrm>
        </p:grpSpPr>
        <p:sp>
          <p:nvSpPr>
            <p:cNvPr id="689" name="Google Shape;689;p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0" name="Google Shape;690;p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91" name="Google Shape;691;p7"/>
          <p:cNvGrpSpPr/>
          <p:nvPr/>
        </p:nvGrpSpPr>
        <p:grpSpPr>
          <a:xfrm>
            <a:off x="5273181" y="4378558"/>
            <a:ext cx="2974837" cy="2974837"/>
            <a:chOff x="3400425" y="733425"/>
            <a:chExt cx="5391150" cy="5391150"/>
          </a:xfrm>
        </p:grpSpPr>
        <p:sp>
          <p:nvSpPr>
            <p:cNvPr id="692" name="Google Shape;692;p7"/>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3" name="Google Shape;693;p7"/>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94" name="Google Shape;694;p7"/>
          <p:cNvSpPr/>
          <p:nvPr/>
        </p:nvSpPr>
        <p:spPr>
          <a:xfrm>
            <a:off x="5648300" y="4788175"/>
            <a:ext cx="6135600" cy="73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7"/>
          <p:cNvSpPr txBox="1">
            <a:spLocks noGrp="1"/>
          </p:cNvSpPr>
          <p:nvPr>
            <p:ph type="title"/>
          </p:nvPr>
        </p:nvSpPr>
        <p:spPr>
          <a:xfrm>
            <a:off x="1026264" y="1243608"/>
            <a:ext cx="4059900" cy="832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800"/>
              <a:buFont typeface="Plus Jakarta Sans Medium"/>
              <a:buNone/>
            </a:pPr>
            <a:r>
              <a:rPr lang="en-ID"/>
              <a:t>Limitations</a:t>
            </a:r>
            <a:endParaRPr>
              <a:solidFill>
                <a:schemeClr val="accent1"/>
              </a:solidFill>
            </a:endParaRPr>
          </a:p>
          <a:p>
            <a:pPr marL="0" lvl="0" indent="0" algn="l" rtl="0">
              <a:lnSpc>
                <a:spcPct val="90000"/>
              </a:lnSpc>
              <a:spcBef>
                <a:spcPts val="0"/>
              </a:spcBef>
              <a:spcAft>
                <a:spcPts val="0"/>
              </a:spcAft>
              <a:buClr>
                <a:schemeClr val="dk1"/>
              </a:buClr>
              <a:buSzPts val="4800"/>
              <a:buFont typeface="Plus Jakarta Sans Medium"/>
              <a:buNone/>
            </a:pPr>
            <a:r>
              <a:rPr lang="en-ID">
                <a:solidFill>
                  <a:schemeClr val="accent1"/>
                </a:solidFill>
              </a:rPr>
              <a:t>Our Model</a:t>
            </a:r>
            <a:br>
              <a:rPr lang="en-ID" sz="4800">
                <a:solidFill>
                  <a:schemeClr val="accent1"/>
                </a:solidFill>
                <a:latin typeface="Plus Jakarta Sans Medium"/>
                <a:ea typeface="Plus Jakarta Sans Medium"/>
                <a:cs typeface="Plus Jakarta Sans Medium"/>
                <a:sym typeface="Plus Jakarta Sans Medium"/>
              </a:rPr>
            </a:br>
            <a:endParaRPr/>
          </a:p>
        </p:txBody>
      </p:sp>
      <p:sp>
        <p:nvSpPr>
          <p:cNvPr id="696" name="Google Shape;696;p7"/>
          <p:cNvSpPr txBox="1">
            <a:spLocks noGrp="1"/>
          </p:cNvSpPr>
          <p:nvPr>
            <p:ph type="body" idx="1"/>
          </p:nvPr>
        </p:nvSpPr>
        <p:spPr>
          <a:xfrm>
            <a:off x="-2408675" y="4076275"/>
            <a:ext cx="2325300" cy="1028400"/>
          </a:xfrm>
          <a:prstGeom prst="rect">
            <a:avLst/>
          </a:prstGeom>
          <a:noFill/>
          <a:ln>
            <a:noFill/>
          </a:ln>
        </p:spPr>
        <p:txBody>
          <a:bodyPr spcFirstLastPara="1" wrap="square" lIns="91425" tIns="45700" rIns="91425" bIns="45700" anchor="t" anchorCtr="0">
            <a:noAutofit/>
          </a:bodyPr>
          <a:lstStyle/>
          <a:p>
            <a:pPr marL="269999" lvl="0" indent="-159849" algn="l" rtl="0">
              <a:lnSpc>
                <a:spcPct val="120000"/>
              </a:lnSpc>
              <a:spcBef>
                <a:spcPts val="0"/>
              </a:spcBef>
              <a:spcAft>
                <a:spcPts val="0"/>
              </a:spcAft>
              <a:buSzPts val="1100"/>
              <a:buChar char="●"/>
            </a:pPr>
            <a:r>
              <a:rPr lang="en-ID" sz="1100"/>
              <a:t>More data typically means better understanding of class features</a:t>
            </a:r>
            <a:endParaRPr sz="1100"/>
          </a:p>
          <a:p>
            <a:pPr marL="269999" lvl="0" indent="-89999" algn="l" rtl="0">
              <a:lnSpc>
                <a:spcPct val="120000"/>
              </a:lnSpc>
              <a:spcBef>
                <a:spcPts val="0"/>
              </a:spcBef>
              <a:spcAft>
                <a:spcPts val="0"/>
              </a:spcAft>
              <a:buNone/>
            </a:pPr>
            <a:endParaRPr sz="1100"/>
          </a:p>
          <a:p>
            <a:pPr marL="269999" lvl="0" indent="-159849" algn="l" rtl="0">
              <a:lnSpc>
                <a:spcPct val="120000"/>
              </a:lnSpc>
              <a:spcBef>
                <a:spcPts val="0"/>
              </a:spcBef>
              <a:spcAft>
                <a:spcPts val="0"/>
              </a:spcAft>
              <a:buSzPts val="1100"/>
              <a:buChar char="●"/>
            </a:pPr>
            <a:r>
              <a:rPr lang="en-ID" sz="1100"/>
              <a:t>Counterintuitive, more data made the Fine-Tuned CLIP model forget its pretrained knowledge</a:t>
            </a:r>
            <a:r>
              <a:rPr lang="en-ID" sz="1100">
                <a:solidFill>
                  <a:srgbClr val="585858"/>
                </a:solidFill>
              </a:rPr>
              <a:t> </a:t>
            </a:r>
            <a:endParaRPr sz="1100"/>
          </a:p>
          <a:p>
            <a:pPr marL="0" lvl="0" indent="0" algn="l" rtl="0">
              <a:lnSpc>
                <a:spcPct val="120000"/>
              </a:lnSpc>
              <a:spcBef>
                <a:spcPts val="1000"/>
              </a:spcBef>
              <a:spcAft>
                <a:spcPts val="0"/>
              </a:spcAft>
              <a:buClr>
                <a:srgbClr val="585858"/>
              </a:buClr>
              <a:buSzPts val="1000"/>
              <a:buNone/>
            </a:pPr>
            <a:endParaRPr/>
          </a:p>
        </p:txBody>
      </p:sp>
      <p:pic>
        <p:nvPicPr>
          <p:cNvPr id="697" name="Google Shape;697;p7"/>
          <p:cNvPicPr preferRelativeResize="0">
            <a:picLocks noGrp="1"/>
          </p:cNvPicPr>
          <p:nvPr>
            <p:ph type="pic" idx="2"/>
          </p:nvPr>
        </p:nvPicPr>
        <p:blipFill rotWithShape="1">
          <a:blip r:embed="rId4">
            <a:alphaModFix/>
          </a:blip>
          <a:srcRect l="7835" r="7836"/>
          <a:stretch/>
        </p:blipFill>
        <p:spPr>
          <a:xfrm>
            <a:off x="6096001" y="994265"/>
            <a:ext cx="5688013" cy="3793905"/>
          </a:xfrm>
          <a:prstGeom prst="rect">
            <a:avLst/>
          </a:prstGeom>
          <a:gradFill>
            <a:gsLst>
              <a:gs pos="0">
                <a:srgbClr val="D8D8D8"/>
              </a:gs>
              <a:gs pos="100000">
                <a:srgbClr val="A5A5A5"/>
              </a:gs>
            </a:gsLst>
            <a:lin ang="2700000" scaled="0"/>
          </a:gradFill>
          <a:ln>
            <a:noFill/>
          </a:ln>
        </p:spPr>
      </p:pic>
      <p:sp>
        <p:nvSpPr>
          <p:cNvPr id="698" name="Google Shape;698;p7"/>
          <p:cNvSpPr txBox="1">
            <a:spLocks noGrp="1"/>
          </p:cNvSpPr>
          <p:nvPr>
            <p:ph type="body" idx="3"/>
          </p:nvPr>
        </p:nvSpPr>
        <p:spPr>
          <a:xfrm>
            <a:off x="-2409825" y="3716100"/>
            <a:ext cx="2592600" cy="5121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200"/>
              <a:buNone/>
            </a:pPr>
            <a:r>
              <a:rPr lang="en-ID" sz="1400" b="1">
                <a:latin typeface="Plus Jakarta Sans"/>
                <a:ea typeface="Plus Jakarta Sans"/>
                <a:cs typeface="Plus Jakarta Sans"/>
                <a:sym typeface="Plus Jakarta Sans"/>
              </a:rPr>
              <a:t>Catastrophic Forgetting</a:t>
            </a:r>
            <a:endParaRPr sz="1400"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1"/>
              </a:buClr>
              <a:buSzPts val="1200"/>
              <a:buNone/>
            </a:pPr>
            <a:endParaRPr/>
          </a:p>
        </p:txBody>
      </p:sp>
      <p:sp>
        <p:nvSpPr>
          <p:cNvPr id="699" name="Google Shape;699;p7"/>
          <p:cNvSpPr txBox="1">
            <a:spLocks noGrp="1"/>
          </p:cNvSpPr>
          <p:nvPr>
            <p:ph type="body" idx="4"/>
          </p:nvPr>
        </p:nvSpPr>
        <p:spPr>
          <a:xfrm>
            <a:off x="1019175" y="968172"/>
            <a:ext cx="1398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t>Analysis</a:t>
            </a:r>
            <a:endParaRPr/>
          </a:p>
          <a:p>
            <a:pPr marL="0" lvl="0" indent="0" algn="l" rtl="0">
              <a:lnSpc>
                <a:spcPct val="120000"/>
              </a:lnSpc>
              <a:spcBef>
                <a:spcPts val="1000"/>
              </a:spcBef>
              <a:spcAft>
                <a:spcPts val="0"/>
              </a:spcAft>
              <a:buClr>
                <a:schemeClr val="accent3"/>
              </a:buClr>
              <a:buSzPts val="1600"/>
              <a:buNone/>
            </a:pPr>
            <a:endParaRPr/>
          </a:p>
        </p:txBody>
      </p:sp>
      <p:sp>
        <p:nvSpPr>
          <p:cNvPr id="700" name="Google Shape;700;p7"/>
          <p:cNvSpPr txBox="1">
            <a:spLocks noGrp="1"/>
          </p:cNvSpPr>
          <p:nvPr>
            <p:ph type="body" idx="6"/>
          </p:nvPr>
        </p:nvSpPr>
        <p:spPr>
          <a:xfrm>
            <a:off x="5782275" y="4872275"/>
            <a:ext cx="60015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1200"/>
              <a:buNone/>
            </a:pPr>
            <a:r>
              <a:rPr lang="en-ID" b="1">
                <a:latin typeface="Times"/>
                <a:ea typeface="Times"/>
                <a:cs typeface="Times"/>
                <a:sym typeface="Times"/>
              </a:rPr>
              <a:t>Figure  3: </a:t>
            </a:r>
            <a:r>
              <a:rPr lang="en-ID" sz="1000">
                <a:latin typeface="Times"/>
                <a:ea typeface="Times"/>
                <a:cs typeface="Times"/>
                <a:sym typeface="Times"/>
              </a:rPr>
              <a:t>Complete accuracy curves for all partitions with 60, 70, 80, 90, and 100 percent of the Food-101 dataset. Accuracy significantly decreases when trained on more than 50 percent of the data across all models.</a:t>
            </a:r>
            <a:endParaRPr sz="1000">
              <a:latin typeface="Times"/>
              <a:ea typeface="Times"/>
              <a:cs typeface="Times"/>
              <a:sym typeface="Times"/>
            </a:endParaRPr>
          </a:p>
          <a:p>
            <a:pPr marL="0" lvl="0" indent="0" algn="l" rtl="0">
              <a:lnSpc>
                <a:spcPct val="120000"/>
              </a:lnSpc>
              <a:spcBef>
                <a:spcPts val="1000"/>
              </a:spcBef>
              <a:spcAft>
                <a:spcPts val="0"/>
              </a:spcAft>
              <a:buClr>
                <a:schemeClr val="lt1"/>
              </a:buClr>
              <a:buSzPts val="1200"/>
              <a:buNone/>
            </a:pPr>
            <a:endParaRPr/>
          </a:p>
        </p:txBody>
      </p:sp>
      <p:cxnSp>
        <p:nvCxnSpPr>
          <p:cNvPr id="701" name="Google Shape;701;p7"/>
          <p:cNvCxnSpPr/>
          <p:nvPr/>
        </p:nvCxnSpPr>
        <p:spPr>
          <a:xfrm>
            <a:off x="2314289" y="1176314"/>
            <a:ext cx="752400" cy="0"/>
          </a:xfrm>
          <a:prstGeom prst="straightConnector1">
            <a:avLst/>
          </a:prstGeom>
          <a:noFill/>
          <a:ln w="12700" cap="flat" cmpd="sng">
            <a:solidFill>
              <a:schemeClr val="accent1"/>
            </a:solidFill>
            <a:prstDash val="solid"/>
            <a:miter lim="800000"/>
            <a:headEnd type="none" w="sm" len="sm"/>
            <a:tailEnd type="none" w="sm" len="sm"/>
          </a:ln>
        </p:spPr>
      </p:cxnSp>
      <p:grpSp>
        <p:nvGrpSpPr>
          <p:cNvPr id="702" name="Google Shape;702;p7"/>
          <p:cNvGrpSpPr/>
          <p:nvPr/>
        </p:nvGrpSpPr>
        <p:grpSpPr>
          <a:xfrm>
            <a:off x="228596" y="6608450"/>
            <a:ext cx="11555479" cy="246300"/>
            <a:chOff x="228596" y="6608450"/>
            <a:chExt cx="11555479" cy="246300"/>
          </a:xfrm>
        </p:grpSpPr>
        <p:sp>
          <p:nvSpPr>
            <p:cNvPr id="703" name="Google Shape;703;p7"/>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704" name="Google Shape;704;p7"/>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pic>
        <p:nvPicPr>
          <p:cNvPr id="705" name="Google Shape;705;p7" title="Xception, Dense Net, weights = imagenet(15 epochs), Fine Tuned CLIP (Frozen) and Fine Tuned CLIP &#10;(Unfrozen Constant &#10;LR layers 11-7)"/>
          <p:cNvPicPr preferRelativeResize="0"/>
          <p:nvPr/>
        </p:nvPicPr>
        <p:blipFill>
          <a:blip r:embed="rId5">
            <a:alphaModFix/>
          </a:blip>
          <a:stretch>
            <a:fillRect/>
          </a:stretch>
        </p:blipFill>
        <p:spPr>
          <a:xfrm>
            <a:off x="5650502" y="994276"/>
            <a:ext cx="6135723" cy="3742769"/>
          </a:xfrm>
          <a:prstGeom prst="rect">
            <a:avLst/>
          </a:prstGeom>
          <a:noFill/>
          <a:ln>
            <a:noFill/>
          </a:ln>
        </p:spPr>
      </p:pic>
      <p:sp>
        <p:nvSpPr>
          <p:cNvPr id="706" name="Google Shape;706;p7"/>
          <p:cNvSpPr txBox="1">
            <a:spLocks noGrp="1"/>
          </p:cNvSpPr>
          <p:nvPr>
            <p:ph type="body" idx="1"/>
          </p:nvPr>
        </p:nvSpPr>
        <p:spPr>
          <a:xfrm>
            <a:off x="-4154475" y="5185500"/>
            <a:ext cx="3793500" cy="1028400"/>
          </a:xfrm>
          <a:prstGeom prst="rect">
            <a:avLst/>
          </a:prstGeom>
          <a:solidFill>
            <a:schemeClr val="accent2"/>
          </a:solidFill>
          <a:ln>
            <a:noFill/>
          </a:ln>
        </p:spPr>
        <p:txBody>
          <a:bodyPr spcFirstLastPara="1" wrap="square" lIns="91425" tIns="45700" rIns="91425" bIns="45700" anchor="t" anchorCtr="0">
            <a:noAutofit/>
          </a:bodyPr>
          <a:lstStyle/>
          <a:p>
            <a:pPr marL="457200" lvl="0" indent="-304800" algn="l" rtl="0">
              <a:spcBef>
                <a:spcPts val="0"/>
              </a:spcBef>
              <a:spcAft>
                <a:spcPts val="0"/>
              </a:spcAft>
              <a:buClr>
                <a:srgbClr val="434343"/>
              </a:buClr>
              <a:buSzPts val="1200"/>
              <a:buChar char="●"/>
            </a:pPr>
            <a:r>
              <a:rPr lang="en-ID" sz="1200">
                <a:solidFill>
                  <a:srgbClr val="434343"/>
                </a:solidFill>
              </a:rPr>
              <a:t>Results showed high sensitivity to LLRD value</a:t>
            </a:r>
            <a:endParaRPr sz="1200">
              <a:solidFill>
                <a:srgbClr val="434343"/>
              </a:solidFill>
            </a:endParaRPr>
          </a:p>
          <a:p>
            <a:pPr marL="457200" lvl="0" indent="-304800" algn="l" rtl="0">
              <a:spcBef>
                <a:spcPts val="0"/>
              </a:spcBef>
              <a:spcAft>
                <a:spcPts val="0"/>
              </a:spcAft>
              <a:buClr>
                <a:srgbClr val="434343"/>
              </a:buClr>
              <a:buSzPts val="1200"/>
              <a:buChar char="●"/>
            </a:pPr>
            <a:r>
              <a:rPr lang="en-ID" sz="1200">
                <a:solidFill>
                  <a:srgbClr val="434343"/>
                </a:solidFill>
              </a:rPr>
              <a:t>We want to explore possibly more sophisticated learning rate decay patterns</a:t>
            </a:r>
            <a:endParaRPr sz="1200">
              <a:solidFill>
                <a:srgbClr val="434343"/>
              </a:solidFill>
            </a:endParaRPr>
          </a:p>
          <a:p>
            <a:pPr marL="0" lvl="0" indent="0" algn="l" rtl="0">
              <a:spcBef>
                <a:spcPts val="1000"/>
              </a:spcBef>
              <a:spcAft>
                <a:spcPts val="0"/>
              </a:spcAft>
              <a:buClr>
                <a:srgbClr val="585858"/>
              </a:buClr>
              <a:buSzPts val="1000"/>
              <a:buNone/>
            </a:pPr>
            <a:endParaRPr sz="1400">
              <a:solidFill>
                <a:srgbClr val="000000"/>
              </a:solidFill>
            </a:endParaRPr>
          </a:p>
          <a:p>
            <a:pPr marL="0" lvl="0" indent="0" algn="l" rtl="0">
              <a:lnSpc>
                <a:spcPct val="120000"/>
              </a:lnSpc>
              <a:spcBef>
                <a:spcPts val="1000"/>
              </a:spcBef>
              <a:spcAft>
                <a:spcPts val="0"/>
              </a:spcAft>
              <a:buClr>
                <a:srgbClr val="585858"/>
              </a:buClr>
              <a:buSzPts val="1000"/>
              <a:buNone/>
            </a:pPr>
            <a:endParaRPr/>
          </a:p>
        </p:txBody>
      </p:sp>
      <p:sp>
        <p:nvSpPr>
          <p:cNvPr id="707" name="Google Shape;707;p7"/>
          <p:cNvSpPr txBox="1">
            <a:spLocks noGrp="1"/>
          </p:cNvSpPr>
          <p:nvPr>
            <p:ph type="body" idx="3"/>
          </p:nvPr>
        </p:nvSpPr>
        <p:spPr>
          <a:xfrm>
            <a:off x="-3345275" y="5092963"/>
            <a:ext cx="4040100" cy="246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200"/>
              <a:buNone/>
            </a:pPr>
            <a:r>
              <a:rPr lang="en-ID" b="1">
                <a:latin typeface="Plus Jakarta Sans"/>
                <a:ea typeface="Plus Jakarta Sans"/>
                <a:cs typeface="Plus Jakarta Sans"/>
                <a:sym typeface="Plus Jakarta Sans"/>
              </a:rPr>
              <a:t>Geometric Decay -&gt; Other Decays?</a:t>
            </a:r>
            <a:endParaRPr b="1">
              <a:latin typeface="Plus Jakarta Sans"/>
              <a:ea typeface="Plus Jakarta Sans"/>
              <a:cs typeface="Plus Jakarta Sans"/>
              <a:sym typeface="Plus Jakarta Sans"/>
            </a:endParaRPr>
          </a:p>
        </p:txBody>
      </p:sp>
      <p:sp>
        <p:nvSpPr>
          <p:cNvPr id="708" name="Google Shape;708;p7"/>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9900FF"/>
                </a:solidFill>
              </a:rPr>
              <a:t>•</a:t>
            </a:r>
            <a:r>
              <a:rPr lang="en-ID" sz="2000" b="1">
                <a:solidFill>
                  <a:srgbClr val="00FF00"/>
                </a:solidFill>
              </a:rPr>
              <a:t>•</a:t>
            </a:r>
            <a:r>
              <a:rPr lang="en-ID" sz="2000" b="1">
                <a:solidFill>
                  <a:srgbClr val="FF9900"/>
                </a:solidFill>
              </a:rPr>
              <a:t>•</a:t>
            </a:r>
            <a:r>
              <a:rPr lang="en-ID" sz="2000" b="1">
                <a:solidFill>
                  <a:srgbClr val="00FFFF"/>
                </a:solidFill>
              </a:rPr>
              <a:t>•</a:t>
            </a:r>
            <a:endParaRPr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Google Shape;713;g1ed256cc1d3_0_198"/>
          <p:cNvPicPr preferRelativeResize="0"/>
          <p:nvPr/>
        </p:nvPicPr>
        <p:blipFill rotWithShape="1">
          <a:blip r:embed="rId3">
            <a:alphaModFix/>
          </a:blip>
          <a:srcRect/>
          <a:stretch/>
        </p:blipFill>
        <p:spPr>
          <a:xfrm>
            <a:off x="5896309" y="3702638"/>
            <a:ext cx="1728600" cy="1775700"/>
          </a:xfrm>
          <a:prstGeom prst="roundRect">
            <a:avLst>
              <a:gd name="adj" fmla="val 27216"/>
            </a:avLst>
          </a:prstGeom>
          <a:noFill/>
          <a:ln>
            <a:noFill/>
          </a:ln>
        </p:spPr>
      </p:pic>
      <p:grpSp>
        <p:nvGrpSpPr>
          <p:cNvPr id="714" name="Google Shape;714;g1ed256cc1d3_0_198"/>
          <p:cNvGrpSpPr/>
          <p:nvPr/>
        </p:nvGrpSpPr>
        <p:grpSpPr>
          <a:xfrm>
            <a:off x="-3613766" y="-1766893"/>
            <a:ext cx="5587927" cy="5587927"/>
            <a:chOff x="3400425" y="733425"/>
            <a:chExt cx="5391150" cy="5391150"/>
          </a:xfrm>
        </p:grpSpPr>
        <p:sp>
          <p:nvSpPr>
            <p:cNvPr id="715" name="Google Shape;715;g1ed256cc1d3_0_19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6" name="Google Shape;716;g1ed256cc1d3_0_19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17" name="Google Shape;717;g1ed256cc1d3_0_198"/>
          <p:cNvGrpSpPr/>
          <p:nvPr/>
        </p:nvGrpSpPr>
        <p:grpSpPr>
          <a:xfrm>
            <a:off x="5298793" y="4378558"/>
            <a:ext cx="2974837" cy="2974837"/>
            <a:chOff x="3400425" y="733425"/>
            <a:chExt cx="5391150" cy="5391150"/>
          </a:xfrm>
        </p:grpSpPr>
        <p:sp>
          <p:nvSpPr>
            <p:cNvPr id="718" name="Google Shape;718;g1ed256cc1d3_0_19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9" name="Google Shape;719;g1ed256cc1d3_0_19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20" name="Google Shape;720;g1ed256cc1d3_0_198"/>
          <p:cNvSpPr/>
          <p:nvPr/>
        </p:nvSpPr>
        <p:spPr>
          <a:xfrm>
            <a:off x="5648300" y="4788175"/>
            <a:ext cx="6135600" cy="73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1" name="Google Shape;721;g1ed256cc1d3_0_198"/>
          <p:cNvSpPr txBox="1">
            <a:spLocks noGrp="1"/>
          </p:cNvSpPr>
          <p:nvPr>
            <p:ph type="title"/>
          </p:nvPr>
        </p:nvSpPr>
        <p:spPr>
          <a:xfrm>
            <a:off x="1026264" y="1243608"/>
            <a:ext cx="4059900" cy="832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800"/>
              <a:buFont typeface="Plus Jakarta Sans Medium"/>
              <a:buNone/>
            </a:pPr>
            <a:r>
              <a:rPr lang="en-ID"/>
              <a:t>Limitations</a:t>
            </a:r>
            <a:endParaRPr>
              <a:solidFill>
                <a:schemeClr val="accent1"/>
              </a:solidFill>
            </a:endParaRPr>
          </a:p>
          <a:p>
            <a:pPr marL="0" lvl="0" indent="0" algn="l" rtl="0">
              <a:lnSpc>
                <a:spcPct val="90000"/>
              </a:lnSpc>
              <a:spcBef>
                <a:spcPts val="0"/>
              </a:spcBef>
              <a:spcAft>
                <a:spcPts val="0"/>
              </a:spcAft>
              <a:buClr>
                <a:schemeClr val="dk1"/>
              </a:buClr>
              <a:buSzPts val="4800"/>
              <a:buFont typeface="Plus Jakarta Sans Medium"/>
              <a:buNone/>
            </a:pPr>
            <a:r>
              <a:rPr lang="en-ID">
                <a:solidFill>
                  <a:schemeClr val="accent1"/>
                </a:solidFill>
              </a:rPr>
              <a:t>Our Model</a:t>
            </a:r>
            <a:br>
              <a:rPr lang="en-ID" sz="4800">
                <a:solidFill>
                  <a:schemeClr val="accent1"/>
                </a:solidFill>
                <a:latin typeface="Plus Jakarta Sans Medium"/>
                <a:ea typeface="Plus Jakarta Sans Medium"/>
                <a:cs typeface="Plus Jakarta Sans Medium"/>
                <a:sym typeface="Plus Jakarta Sans Medium"/>
              </a:rPr>
            </a:br>
            <a:endParaRPr/>
          </a:p>
        </p:txBody>
      </p:sp>
      <p:sp>
        <p:nvSpPr>
          <p:cNvPr id="722" name="Google Shape;722;g1ed256cc1d3_0_198"/>
          <p:cNvSpPr txBox="1">
            <a:spLocks noGrp="1"/>
          </p:cNvSpPr>
          <p:nvPr>
            <p:ph type="body" idx="1"/>
          </p:nvPr>
        </p:nvSpPr>
        <p:spPr>
          <a:xfrm>
            <a:off x="-2408675" y="4076275"/>
            <a:ext cx="2325300" cy="1028400"/>
          </a:xfrm>
          <a:prstGeom prst="rect">
            <a:avLst/>
          </a:prstGeom>
          <a:noFill/>
          <a:ln>
            <a:noFill/>
          </a:ln>
        </p:spPr>
        <p:txBody>
          <a:bodyPr spcFirstLastPara="1" wrap="square" lIns="91425" tIns="45700" rIns="91425" bIns="45700" anchor="t" anchorCtr="0">
            <a:noAutofit/>
          </a:bodyPr>
          <a:lstStyle/>
          <a:p>
            <a:pPr marL="269999" lvl="0" indent="-159849" algn="l" rtl="0">
              <a:lnSpc>
                <a:spcPct val="120000"/>
              </a:lnSpc>
              <a:spcBef>
                <a:spcPts val="0"/>
              </a:spcBef>
              <a:spcAft>
                <a:spcPts val="0"/>
              </a:spcAft>
              <a:buSzPts val="1100"/>
              <a:buChar char="●"/>
            </a:pPr>
            <a:r>
              <a:rPr lang="en-ID" sz="1100"/>
              <a:t>More data typically means better understanding of class features</a:t>
            </a:r>
            <a:endParaRPr sz="1100"/>
          </a:p>
          <a:p>
            <a:pPr marL="269999" lvl="0" indent="-89999" algn="l" rtl="0">
              <a:lnSpc>
                <a:spcPct val="120000"/>
              </a:lnSpc>
              <a:spcBef>
                <a:spcPts val="0"/>
              </a:spcBef>
              <a:spcAft>
                <a:spcPts val="0"/>
              </a:spcAft>
              <a:buNone/>
            </a:pPr>
            <a:endParaRPr sz="1100"/>
          </a:p>
          <a:p>
            <a:pPr marL="269999" lvl="0" indent="-159849" algn="l" rtl="0">
              <a:lnSpc>
                <a:spcPct val="120000"/>
              </a:lnSpc>
              <a:spcBef>
                <a:spcPts val="0"/>
              </a:spcBef>
              <a:spcAft>
                <a:spcPts val="0"/>
              </a:spcAft>
              <a:buSzPts val="1100"/>
              <a:buChar char="●"/>
            </a:pPr>
            <a:r>
              <a:rPr lang="en-ID" sz="1100"/>
              <a:t>Counterintuitive, more data made the Fine-Tuned CLIP model forget its pretrained knowledge</a:t>
            </a:r>
            <a:r>
              <a:rPr lang="en-ID" sz="1100">
                <a:solidFill>
                  <a:srgbClr val="585858"/>
                </a:solidFill>
              </a:rPr>
              <a:t> </a:t>
            </a:r>
            <a:endParaRPr sz="1100"/>
          </a:p>
          <a:p>
            <a:pPr marL="0" lvl="0" indent="0" algn="l" rtl="0">
              <a:lnSpc>
                <a:spcPct val="120000"/>
              </a:lnSpc>
              <a:spcBef>
                <a:spcPts val="1000"/>
              </a:spcBef>
              <a:spcAft>
                <a:spcPts val="0"/>
              </a:spcAft>
              <a:buClr>
                <a:srgbClr val="585858"/>
              </a:buClr>
              <a:buSzPts val="1000"/>
              <a:buNone/>
            </a:pPr>
            <a:endParaRPr/>
          </a:p>
        </p:txBody>
      </p:sp>
      <p:pic>
        <p:nvPicPr>
          <p:cNvPr id="723" name="Google Shape;723;g1ed256cc1d3_0_198"/>
          <p:cNvPicPr preferRelativeResize="0">
            <a:picLocks noGrp="1"/>
          </p:cNvPicPr>
          <p:nvPr>
            <p:ph type="pic" idx="2"/>
          </p:nvPr>
        </p:nvPicPr>
        <p:blipFill rotWithShape="1">
          <a:blip r:embed="rId4">
            <a:alphaModFix/>
          </a:blip>
          <a:srcRect l="7834" r="7834"/>
          <a:stretch/>
        </p:blipFill>
        <p:spPr>
          <a:xfrm>
            <a:off x="6096001" y="994265"/>
            <a:ext cx="5688014" cy="3793905"/>
          </a:xfrm>
          <a:prstGeom prst="rect">
            <a:avLst/>
          </a:prstGeom>
          <a:gradFill>
            <a:gsLst>
              <a:gs pos="0">
                <a:srgbClr val="D8D8D8"/>
              </a:gs>
              <a:gs pos="100000">
                <a:srgbClr val="A5A5A5"/>
              </a:gs>
            </a:gsLst>
            <a:lin ang="2700006" scaled="0"/>
          </a:gradFill>
          <a:ln>
            <a:noFill/>
          </a:ln>
        </p:spPr>
      </p:pic>
      <p:sp>
        <p:nvSpPr>
          <p:cNvPr id="724" name="Google Shape;724;g1ed256cc1d3_0_198"/>
          <p:cNvSpPr txBox="1">
            <a:spLocks noGrp="1"/>
          </p:cNvSpPr>
          <p:nvPr>
            <p:ph type="body" idx="3"/>
          </p:nvPr>
        </p:nvSpPr>
        <p:spPr>
          <a:xfrm>
            <a:off x="-2409825" y="3716100"/>
            <a:ext cx="2592600" cy="5121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200"/>
              <a:buNone/>
            </a:pPr>
            <a:r>
              <a:rPr lang="en-ID" sz="1400" b="1">
                <a:latin typeface="Plus Jakarta Sans"/>
                <a:ea typeface="Plus Jakarta Sans"/>
                <a:cs typeface="Plus Jakarta Sans"/>
                <a:sym typeface="Plus Jakarta Sans"/>
              </a:rPr>
              <a:t>Catastrophic Forgetting</a:t>
            </a:r>
            <a:endParaRPr sz="1400"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1"/>
              </a:buClr>
              <a:buSzPts val="1200"/>
              <a:buNone/>
            </a:pPr>
            <a:endParaRPr/>
          </a:p>
        </p:txBody>
      </p:sp>
      <p:sp>
        <p:nvSpPr>
          <p:cNvPr id="725" name="Google Shape;725;g1ed256cc1d3_0_198"/>
          <p:cNvSpPr txBox="1">
            <a:spLocks noGrp="1"/>
          </p:cNvSpPr>
          <p:nvPr>
            <p:ph type="body" idx="4"/>
          </p:nvPr>
        </p:nvSpPr>
        <p:spPr>
          <a:xfrm>
            <a:off x="1019175" y="968172"/>
            <a:ext cx="1398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t>Analysis</a:t>
            </a:r>
            <a:endParaRPr/>
          </a:p>
          <a:p>
            <a:pPr marL="0" lvl="0" indent="0" algn="l" rtl="0">
              <a:lnSpc>
                <a:spcPct val="120000"/>
              </a:lnSpc>
              <a:spcBef>
                <a:spcPts val="1000"/>
              </a:spcBef>
              <a:spcAft>
                <a:spcPts val="0"/>
              </a:spcAft>
              <a:buClr>
                <a:schemeClr val="accent3"/>
              </a:buClr>
              <a:buSzPts val="1600"/>
              <a:buNone/>
            </a:pPr>
            <a:endParaRPr/>
          </a:p>
        </p:txBody>
      </p:sp>
      <p:sp>
        <p:nvSpPr>
          <p:cNvPr id="726" name="Google Shape;726;g1ed256cc1d3_0_198"/>
          <p:cNvSpPr txBox="1">
            <a:spLocks noGrp="1"/>
          </p:cNvSpPr>
          <p:nvPr>
            <p:ph type="body" idx="6"/>
          </p:nvPr>
        </p:nvSpPr>
        <p:spPr>
          <a:xfrm>
            <a:off x="5782275" y="4872275"/>
            <a:ext cx="60015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1200"/>
              <a:buNone/>
            </a:pPr>
            <a:r>
              <a:rPr lang="en-ID" b="1">
                <a:latin typeface="Times"/>
                <a:ea typeface="Times"/>
                <a:cs typeface="Times"/>
                <a:sym typeface="Times"/>
              </a:rPr>
              <a:t>Figure  3: </a:t>
            </a:r>
            <a:r>
              <a:rPr lang="en-ID" sz="1000">
                <a:latin typeface="Times"/>
                <a:ea typeface="Times"/>
                <a:cs typeface="Times"/>
                <a:sym typeface="Times"/>
              </a:rPr>
              <a:t>Complete accuracy curves for all partitions with 60, 70, 80, 90, and 100 percent of the Food-101 dataset. Accuracy significantly decreases when trained on more than 50 percent of the data across all models.</a:t>
            </a:r>
            <a:endParaRPr sz="1000">
              <a:latin typeface="Times"/>
              <a:ea typeface="Times"/>
              <a:cs typeface="Times"/>
              <a:sym typeface="Times"/>
            </a:endParaRPr>
          </a:p>
          <a:p>
            <a:pPr marL="0" lvl="0" indent="0" algn="l" rtl="0">
              <a:lnSpc>
                <a:spcPct val="120000"/>
              </a:lnSpc>
              <a:spcBef>
                <a:spcPts val="1000"/>
              </a:spcBef>
              <a:spcAft>
                <a:spcPts val="0"/>
              </a:spcAft>
              <a:buClr>
                <a:schemeClr val="lt1"/>
              </a:buClr>
              <a:buSzPts val="1200"/>
              <a:buNone/>
            </a:pPr>
            <a:endParaRPr/>
          </a:p>
        </p:txBody>
      </p:sp>
      <p:cxnSp>
        <p:nvCxnSpPr>
          <p:cNvPr id="727" name="Google Shape;727;g1ed256cc1d3_0_198"/>
          <p:cNvCxnSpPr/>
          <p:nvPr/>
        </p:nvCxnSpPr>
        <p:spPr>
          <a:xfrm>
            <a:off x="2314289" y="1176314"/>
            <a:ext cx="752400" cy="0"/>
          </a:xfrm>
          <a:prstGeom prst="straightConnector1">
            <a:avLst/>
          </a:prstGeom>
          <a:noFill/>
          <a:ln w="12700" cap="flat" cmpd="sng">
            <a:solidFill>
              <a:schemeClr val="accent1"/>
            </a:solidFill>
            <a:prstDash val="solid"/>
            <a:miter lim="800000"/>
            <a:headEnd type="none" w="sm" len="sm"/>
            <a:tailEnd type="none" w="sm" len="sm"/>
          </a:ln>
        </p:spPr>
      </p:cxnSp>
      <p:grpSp>
        <p:nvGrpSpPr>
          <p:cNvPr id="728" name="Google Shape;728;g1ed256cc1d3_0_198"/>
          <p:cNvGrpSpPr/>
          <p:nvPr/>
        </p:nvGrpSpPr>
        <p:grpSpPr>
          <a:xfrm>
            <a:off x="228596" y="6608450"/>
            <a:ext cx="11555479" cy="246300"/>
            <a:chOff x="228596" y="6608450"/>
            <a:chExt cx="11555479" cy="246300"/>
          </a:xfrm>
        </p:grpSpPr>
        <p:sp>
          <p:nvSpPr>
            <p:cNvPr id="729" name="Google Shape;729;g1ed256cc1d3_0_198"/>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730" name="Google Shape;730;g1ed256cc1d3_0_198"/>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pic>
        <p:nvPicPr>
          <p:cNvPr id="731" name="Google Shape;731;g1ed256cc1d3_0_198" title="Xception, Dense Net, weights = imagenet(15 epochs), Fine Tuned CLIP (Frozen) and Fine Tuned CLIP &#10;(Unfrozen Constant &#10;LR layers 11-7)"/>
          <p:cNvPicPr preferRelativeResize="0"/>
          <p:nvPr/>
        </p:nvPicPr>
        <p:blipFill>
          <a:blip r:embed="rId5">
            <a:alphaModFix/>
          </a:blip>
          <a:stretch>
            <a:fillRect/>
          </a:stretch>
        </p:blipFill>
        <p:spPr>
          <a:xfrm>
            <a:off x="5650502" y="994276"/>
            <a:ext cx="6135723" cy="3742769"/>
          </a:xfrm>
          <a:prstGeom prst="rect">
            <a:avLst/>
          </a:prstGeom>
          <a:noFill/>
          <a:ln>
            <a:noFill/>
          </a:ln>
        </p:spPr>
      </p:pic>
      <p:sp>
        <p:nvSpPr>
          <p:cNvPr id="732" name="Google Shape;732;g1ed256cc1d3_0_198"/>
          <p:cNvSpPr txBox="1">
            <a:spLocks noGrp="1"/>
          </p:cNvSpPr>
          <p:nvPr>
            <p:ph type="body" idx="1"/>
          </p:nvPr>
        </p:nvSpPr>
        <p:spPr>
          <a:xfrm>
            <a:off x="-4154475" y="5185500"/>
            <a:ext cx="3793500" cy="1028400"/>
          </a:xfrm>
          <a:prstGeom prst="rect">
            <a:avLst/>
          </a:prstGeom>
          <a:solidFill>
            <a:schemeClr val="accent2"/>
          </a:solidFill>
          <a:ln>
            <a:noFill/>
          </a:ln>
        </p:spPr>
        <p:txBody>
          <a:bodyPr spcFirstLastPara="1" wrap="square" lIns="91425" tIns="45700" rIns="91425" bIns="45700" anchor="t" anchorCtr="0">
            <a:noAutofit/>
          </a:bodyPr>
          <a:lstStyle/>
          <a:p>
            <a:pPr marL="457200" lvl="0" indent="-304800" algn="l" rtl="0">
              <a:spcBef>
                <a:spcPts val="0"/>
              </a:spcBef>
              <a:spcAft>
                <a:spcPts val="0"/>
              </a:spcAft>
              <a:buClr>
                <a:srgbClr val="434343"/>
              </a:buClr>
              <a:buSzPts val="1200"/>
              <a:buChar char="●"/>
            </a:pPr>
            <a:r>
              <a:rPr lang="en-ID" sz="1200">
                <a:solidFill>
                  <a:srgbClr val="434343"/>
                </a:solidFill>
              </a:rPr>
              <a:t>Results showed high sensitivity to LLRD value</a:t>
            </a:r>
            <a:endParaRPr sz="1200">
              <a:solidFill>
                <a:srgbClr val="434343"/>
              </a:solidFill>
            </a:endParaRPr>
          </a:p>
          <a:p>
            <a:pPr marL="457200" lvl="0" indent="-304800" algn="l" rtl="0">
              <a:spcBef>
                <a:spcPts val="0"/>
              </a:spcBef>
              <a:spcAft>
                <a:spcPts val="0"/>
              </a:spcAft>
              <a:buClr>
                <a:srgbClr val="434343"/>
              </a:buClr>
              <a:buSzPts val="1200"/>
              <a:buChar char="●"/>
            </a:pPr>
            <a:r>
              <a:rPr lang="en-ID" sz="1200">
                <a:solidFill>
                  <a:srgbClr val="434343"/>
                </a:solidFill>
              </a:rPr>
              <a:t>We want to explore possibly more sophisticated learning rate decay patterns</a:t>
            </a:r>
            <a:endParaRPr sz="1200">
              <a:solidFill>
                <a:srgbClr val="434343"/>
              </a:solidFill>
            </a:endParaRPr>
          </a:p>
          <a:p>
            <a:pPr marL="0" lvl="0" indent="0" algn="l" rtl="0">
              <a:spcBef>
                <a:spcPts val="1000"/>
              </a:spcBef>
              <a:spcAft>
                <a:spcPts val="0"/>
              </a:spcAft>
              <a:buClr>
                <a:srgbClr val="585858"/>
              </a:buClr>
              <a:buSzPts val="1000"/>
              <a:buNone/>
            </a:pPr>
            <a:endParaRPr sz="1400">
              <a:solidFill>
                <a:srgbClr val="000000"/>
              </a:solidFill>
            </a:endParaRPr>
          </a:p>
          <a:p>
            <a:pPr marL="0" lvl="0" indent="0" algn="l" rtl="0">
              <a:lnSpc>
                <a:spcPct val="120000"/>
              </a:lnSpc>
              <a:spcBef>
                <a:spcPts val="1000"/>
              </a:spcBef>
              <a:spcAft>
                <a:spcPts val="0"/>
              </a:spcAft>
              <a:buClr>
                <a:srgbClr val="585858"/>
              </a:buClr>
              <a:buSzPts val="1000"/>
              <a:buNone/>
            </a:pPr>
            <a:endParaRPr/>
          </a:p>
        </p:txBody>
      </p:sp>
      <p:sp>
        <p:nvSpPr>
          <p:cNvPr id="733" name="Google Shape;733;g1ed256cc1d3_0_198"/>
          <p:cNvSpPr txBox="1">
            <a:spLocks noGrp="1"/>
          </p:cNvSpPr>
          <p:nvPr>
            <p:ph type="body" idx="3"/>
          </p:nvPr>
        </p:nvSpPr>
        <p:spPr>
          <a:xfrm>
            <a:off x="-3345275" y="5092963"/>
            <a:ext cx="4040100" cy="246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200"/>
              <a:buNone/>
            </a:pPr>
            <a:r>
              <a:rPr lang="en-ID" b="1">
                <a:latin typeface="Plus Jakarta Sans"/>
                <a:ea typeface="Plus Jakarta Sans"/>
                <a:cs typeface="Plus Jakarta Sans"/>
                <a:sym typeface="Plus Jakarta Sans"/>
              </a:rPr>
              <a:t>Geometric Decay -&gt; Other Decays?</a:t>
            </a:r>
            <a:endParaRPr b="1">
              <a:latin typeface="Plus Jakarta Sans"/>
              <a:ea typeface="Plus Jakarta Sans"/>
              <a:cs typeface="Plus Jakarta Sans"/>
              <a:sym typeface="Plus Jakarta Sans"/>
            </a:endParaRPr>
          </a:p>
        </p:txBody>
      </p:sp>
      <p:sp>
        <p:nvSpPr>
          <p:cNvPr id="734" name="Google Shape;734;g1ed256cc1d3_0_198"/>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9900FF"/>
                </a:solidFill>
              </a:rPr>
              <a:t>•</a:t>
            </a:r>
            <a:r>
              <a:rPr lang="en-ID" sz="2000" b="1">
                <a:solidFill>
                  <a:srgbClr val="00FF00"/>
                </a:solidFill>
              </a:rPr>
              <a:t>•</a:t>
            </a:r>
            <a:r>
              <a:rPr lang="en-ID" sz="2000" b="1">
                <a:solidFill>
                  <a:srgbClr val="FF9900"/>
                </a:solidFill>
              </a:rPr>
              <a:t>•</a:t>
            </a:r>
            <a:r>
              <a:rPr lang="en-ID" sz="2000" b="1">
                <a:solidFill>
                  <a:srgbClr val="00FFFF"/>
                </a:solidFill>
              </a:rPr>
              <a:t>•</a:t>
            </a:r>
            <a:endParaRPr sz="2000"/>
          </a:p>
        </p:txBody>
      </p:sp>
      <p:sp>
        <p:nvSpPr>
          <p:cNvPr id="735" name="Google Shape;735;g1ed256cc1d3_0_198"/>
          <p:cNvSpPr txBox="1"/>
          <p:nvPr/>
        </p:nvSpPr>
        <p:spPr>
          <a:xfrm>
            <a:off x="9258600" y="3237600"/>
            <a:ext cx="19050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700">
                <a:solidFill>
                  <a:schemeClr val="accent1"/>
                </a:solidFill>
              </a:rPr>
              <a:t>Decreased Performance</a:t>
            </a:r>
            <a:endParaRPr sz="1700">
              <a:solidFill>
                <a:schemeClr val="accent1"/>
              </a:solidFill>
            </a:endParaRPr>
          </a:p>
        </p:txBody>
      </p:sp>
      <p:sp>
        <p:nvSpPr>
          <p:cNvPr id="736" name="Google Shape;736;g1ed256cc1d3_0_198"/>
          <p:cNvSpPr/>
          <p:nvPr/>
        </p:nvSpPr>
        <p:spPr>
          <a:xfrm>
            <a:off x="8827200" y="2075800"/>
            <a:ext cx="2767800" cy="1878000"/>
          </a:xfrm>
          <a:prstGeom prst="rect">
            <a:avLst/>
          </a:prstGeom>
          <a:solidFill>
            <a:srgbClr val="FBC8C8">
              <a:alpha val="2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pic>
        <p:nvPicPr>
          <p:cNvPr id="759" name="Google Shape;759;g1ed256cc1d3_3_14"/>
          <p:cNvPicPr preferRelativeResize="0"/>
          <p:nvPr/>
        </p:nvPicPr>
        <p:blipFill rotWithShape="1">
          <a:blip r:embed="rId3">
            <a:alphaModFix/>
          </a:blip>
          <a:srcRect/>
          <a:stretch/>
        </p:blipFill>
        <p:spPr>
          <a:xfrm>
            <a:off x="3457909" y="3474038"/>
            <a:ext cx="1728600" cy="1775700"/>
          </a:xfrm>
          <a:prstGeom prst="roundRect">
            <a:avLst>
              <a:gd name="adj" fmla="val 27216"/>
            </a:avLst>
          </a:prstGeom>
          <a:noFill/>
          <a:ln>
            <a:noFill/>
          </a:ln>
        </p:spPr>
      </p:pic>
      <p:grpSp>
        <p:nvGrpSpPr>
          <p:cNvPr id="741" name="Google Shape;741;g1ed256cc1d3_3_14"/>
          <p:cNvGrpSpPr/>
          <p:nvPr/>
        </p:nvGrpSpPr>
        <p:grpSpPr>
          <a:xfrm>
            <a:off x="-3613766" y="-1766893"/>
            <a:ext cx="5587927" cy="5587927"/>
            <a:chOff x="3400425" y="733425"/>
            <a:chExt cx="5391150" cy="5391150"/>
          </a:xfrm>
        </p:grpSpPr>
        <p:sp>
          <p:nvSpPr>
            <p:cNvPr id="742" name="Google Shape;742;g1ed256cc1d3_3_1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3" name="Google Shape;743;g1ed256cc1d3_3_1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44" name="Google Shape;744;g1ed256cc1d3_3_14"/>
          <p:cNvGrpSpPr/>
          <p:nvPr/>
        </p:nvGrpSpPr>
        <p:grpSpPr>
          <a:xfrm>
            <a:off x="5298793" y="4378558"/>
            <a:ext cx="2974837" cy="2974837"/>
            <a:chOff x="3400425" y="733425"/>
            <a:chExt cx="5391150" cy="5391150"/>
          </a:xfrm>
        </p:grpSpPr>
        <p:sp>
          <p:nvSpPr>
            <p:cNvPr id="745" name="Google Shape;745;g1ed256cc1d3_3_14"/>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6" name="Google Shape;746;g1ed256cc1d3_3_14"/>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47" name="Google Shape;747;g1ed256cc1d3_3_14"/>
          <p:cNvSpPr/>
          <p:nvPr/>
        </p:nvSpPr>
        <p:spPr>
          <a:xfrm>
            <a:off x="5648300" y="4788175"/>
            <a:ext cx="6135600" cy="73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8" name="Google Shape;748;g1ed256cc1d3_3_14"/>
          <p:cNvSpPr txBox="1">
            <a:spLocks noGrp="1"/>
          </p:cNvSpPr>
          <p:nvPr>
            <p:ph type="title"/>
          </p:nvPr>
        </p:nvSpPr>
        <p:spPr>
          <a:xfrm>
            <a:off x="1026264" y="1243608"/>
            <a:ext cx="4059900" cy="832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800"/>
              <a:buFont typeface="Plus Jakarta Sans Medium"/>
              <a:buNone/>
            </a:pPr>
            <a:r>
              <a:rPr lang="en-ID"/>
              <a:t>Limitations</a:t>
            </a:r>
            <a:endParaRPr>
              <a:solidFill>
                <a:schemeClr val="accent1"/>
              </a:solidFill>
            </a:endParaRPr>
          </a:p>
          <a:p>
            <a:pPr marL="0" lvl="0" indent="0" algn="l" rtl="0">
              <a:lnSpc>
                <a:spcPct val="90000"/>
              </a:lnSpc>
              <a:spcBef>
                <a:spcPts val="0"/>
              </a:spcBef>
              <a:spcAft>
                <a:spcPts val="0"/>
              </a:spcAft>
              <a:buClr>
                <a:schemeClr val="dk1"/>
              </a:buClr>
              <a:buSzPts val="4800"/>
              <a:buFont typeface="Plus Jakarta Sans Medium"/>
              <a:buNone/>
            </a:pPr>
            <a:r>
              <a:rPr lang="en-ID">
                <a:solidFill>
                  <a:schemeClr val="accent1"/>
                </a:solidFill>
              </a:rPr>
              <a:t>Our Model</a:t>
            </a:r>
            <a:br>
              <a:rPr lang="en-ID" sz="4800">
                <a:solidFill>
                  <a:schemeClr val="accent1"/>
                </a:solidFill>
                <a:latin typeface="Plus Jakarta Sans Medium"/>
                <a:ea typeface="Plus Jakarta Sans Medium"/>
                <a:cs typeface="Plus Jakarta Sans Medium"/>
                <a:sym typeface="Plus Jakarta Sans Medium"/>
              </a:rPr>
            </a:br>
            <a:endParaRPr/>
          </a:p>
        </p:txBody>
      </p:sp>
      <p:sp>
        <p:nvSpPr>
          <p:cNvPr id="749" name="Google Shape;749;g1ed256cc1d3_3_14"/>
          <p:cNvSpPr txBox="1">
            <a:spLocks noGrp="1"/>
          </p:cNvSpPr>
          <p:nvPr>
            <p:ph type="body" idx="1"/>
          </p:nvPr>
        </p:nvSpPr>
        <p:spPr>
          <a:xfrm>
            <a:off x="1020325" y="3771475"/>
            <a:ext cx="2325300" cy="1028400"/>
          </a:xfrm>
          <a:prstGeom prst="rect">
            <a:avLst/>
          </a:prstGeom>
          <a:noFill/>
          <a:ln>
            <a:noFill/>
          </a:ln>
        </p:spPr>
        <p:txBody>
          <a:bodyPr spcFirstLastPara="1" wrap="square" lIns="91425" tIns="45700" rIns="91425" bIns="45700" anchor="t" anchorCtr="0">
            <a:noAutofit/>
          </a:bodyPr>
          <a:lstStyle/>
          <a:p>
            <a:pPr marL="269999" lvl="0" indent="-166199" algn="l" rtl="0">
              <a:lnSpc>
                <a:spcPct val="120000"/>
              </a:lnSpc>
              <a:spcBef>
                <a:spcPts val="0"/>
              </a:spcBef>
              <a:spcAft>
                <a:spcPts val="0"/>
              </a:spcAft>
              <a:buSzPts val="1200"/>
              <a:buChar char="●"/>
            </a:pPr>
            <a:r>
              <a:rPr lang="en-ID" sz="1200"/>
              <a:t>More data typically means better understanding of class features</a:t>
            </a:r>
            <a:endParaRPr sz="1200"/>
          </a:p>
          <a:p>
            <a:pPr marL="269999" lvl="0" indent="-89999" algn="l" rtl="0">
              <a:lnSpc>
                <a:spcPct val="120000"/>
              </a:lnSpc>
              <a:spcBef>
                <a:spcPts val="0"/>
              </a:spcBef>
              <a:spcAft>
                <a:spcPts val="0"/>
              </a:spcAft>
              <a:buNone/>
            </a:pPr>
            <a:endParaRPr sz="1200"/>
          </a:p>
          <a:p>
            <a:pPr marL="269999" lvl="0" indent="-166199" algn="l" rtl="0">
              <a:lnSpc>
                <a:spcPct val="120000"/>
              </a:lnSpc>
              <a:spcBef>
                <a:spcPts val="0"/>
              </a:spcBef>
              <a:spcAft>
                <a:spcPts val="0"/>
              </a:spcAft>
              <a:buSzPts val="1200"/>
              <a:buChar char="●"/>
            </a:pPr>
            <a:r>
              <a:rPr lang="en-ID" sz="1200"/>
              <a:t>Counterintuitive, more data made the Fine-Tuned CLIP model forget its pretrained knowledge</a:t>
            </a:r>
            <a:r>
              <a:rPr lang="en-ID" sz="1200">
                <a:solidFill>
                  <a:srgbClr val="585858"/>
                </a:solidFill>
              </a:rPr>
              <a:t> </a:t>
            </a:r>
            <a:endParaRPr sz="1200"/>
          </a:p>
          <a:p>
            <a:pPr marL="0" lvl="0" indent="0" algn="l" rtl="0">
              <a:lnSpc>
                <a:spcPct val="120000"/>
              </a:lnSpc>
              <a:spcBef>
                <a:spcPts val="1000"/>
              </a:spcBef>
              <a:spcAft>
                <a:spcPts val="0"/>
              </a:spcAft>
              <a:buClr>
                <a:srgbClr val="585858"/>
              </a:buClr>
              <a:buSzPts val="1000"/>
              <a:buNone/>
            </a:pPr>
            <a:endParaRPr/>
          </a:p>
        </p:txBody>
      </p:sp>
      <p:pic>
        <p:nvPicPr>
          <p:cNvPr id="750" name="Google Shape;750;g1ed256cc1d3_3_14"/>
          <p:cNvPicPr preferRelativeResize="0">
            <a:picLocks noGrp="1"/>
          </p:cNvPicPr>
          <p:nvPr>
            <p:ph type="pic" idx="2"/>
          </p:nvPr>
        </p:nvPicPr>
        <p:blipFill rotWithShape="1">
          <a:blip r:embed="rId4">
            <a:alphaModFix/>
          </a:blip>
          <a:srcRect l="7834" r="7834"/>
          <a:stretch/>
        </p:blipFill>
        <p:spPr>
          <a:xfrm>
            <a:off x="6096001" y="994265"/>
            <a:ext cx="5688014" cy="3793905"/>
          </a:xfrm>
          <a:prstGeom prst="rect">
            <a:avLst/>
          </a:prstGeom>
          <a:gradFill>
            <a:gsLst>
              <a:gs pos="0">
                <a:srgbClr val="D8D8D8"/>
              </a:gs>
              <a:gs pos="100000">
                <a:srgbClr val="A5A5A5"/>
              </a:gs>
            </a:gsLst>
            <a:lin ang="2700006" scaled="0"/>
          </a:gradFill>
          <a:ln>
            <a:noFill/>
          </a:ln>
        </p:spPr>
      </p:pic>
      <p:sp>
        <p:nvSpPr>
          <p:cNvPr id="751" name="Google Shape;751;g1ed256cc1d3_3_14"/>
          <p:cNvSpPr txBox="1">
            <a:spLocks noGrp="1"/>
          </p:cNvSpPr>
          <p:nvPr>
            <p:ph type="body" idx="3"/>
          </p:nvPr>
        </p:nvSpPr>
        <p:spPr>
          <a:xfrm>
            <a:off x="1019175" y="3411300"/>
            <a:ext cx="2592600" cy="5121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200"/>
              <a:buNone/>
            </a:pPr>
            <a:r>
              <a:rPr lang="en-ID" sz="1500" b="1">
                <a:latin typeface="Plus Jakarta Sans"/>
                <a:ea typeface="Plus Jakarta Sans"/>
                <a:cs typeface="Plus Jakarta Sans"/>
                <a:sym typeface="Plus Jakarta Sans"/>
              </a:rPr>
              <a:t>Catastrophic Forgetting</a:t>
            </a:r>
            <a:endParaRPr sz="1500"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1"/>
              </a:buClr>
              <a:buSzPts val="1200"/>
              <a:buNone/>
            </a:pPr>
            <a:endParaRPr/>
          </a:p>
        </p:txBody>
      </p:sp>
      <p:sp>
        <p:nvSpPr>
          <p:cNvPr id="752" name="Google Shape;752;g1ed256cc1d3_3_14"/>
          <p:cNvSpPr txBox="1">
            <a:spLocks noGrp="1"/>
          </p:cNvSpPr>
          <p:nvPr>
            <p:ph type="body" idx="4"/>
          </p:nvPr>
        </p:nvSpPr>
        <p:spPr>
          <a:xfrm>
            <a:off x="1019175" y="968172"/>
            <a:ext cx="1398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t>Analysis</a:t>
            </a:r>
            <a:endParaRPr/>
          </a:p>
          <a:p>
            <a:pPr marL="0" lvl="0" indent="0" algn="l" rtl="0">
              <a:lnSpc>
                <a:spcPct val="120000"/>
              </a:lnSpc>
              <a:spcBef>
                <a:spcPts val="1000"/>
              </a:spcBef>
              <a:spcAft>
                <a:spcPts val="0"/>
              </a:spcAft>
              <a:buClr>
                <a:schemeClr val="accent3"/>
              </a:buClr>
              <a:buSzPts val="1600"/>
              <a:buNone/>
            </a:pPr>
            <a:endParaRPr/>
          </a:p>
        </p:txBody>
      </p:sp>
      <p:sp>
        <p:nvSpPr>
          <p:cNvPr id="753" name="Google Shape;753;g1ed256cc1d3_3_14"/>
          <p:cNvSpPr txBox="1">
            <a:spLocks noGrp="1"/>
          </p:cNvSpPr>
          <p:nvPr>
            <p:ph type="body" idx="6"/>
          </p:nvPr>
        </p:nvSpPr>
        <p:spPr>
          <a:xfrm>
            <a:off x="5782275" y="4872275"/>
            <a:ext cx="60015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1200"/>
              <a:buNone/>
            </a:pPr>
            <a:r>
              <a:rPr lang="en-ID" b="1">
                <a:latin typeface="Times"/>
                <a:ea typeface="Times"/>
                <a:cs typeface="Times"/>
                <a:sym typeface="Times"/>
              </a:rPr>
              <a:t>Figure  3: </a:t>
            </a:r>
            <a:r>
              <a:rPr lang="en-ID" sz="1000">
                <a:latin typeface="Times"/>
                <a:ea typeface="Times"/>
                <a:cs typeface="Times"/>
                <a:sym typeface="Times"/>
              </a:rPr>
              <a:t>Complete accuracy curves for all partitions with 60, 70, 80, 90, and 100 percent of the Food-101 dataset. Accuracy significantly decreases when trained on more than 50 percent of the data across all models.</a:t>
            </a:r>
            <a:endParaRPr sz="1000">
              <a:latin typeface="Times"/>
              <a:ea typeface="Times"/>
              <a:cs typeface="Times"/>
              <a:sym typeface="Times"/>
            </a:endParaRPr>
          </a:p>
          <a:p>
            <a:pPr marL="0" lvl="0" indent="0" algn="l" rtl="0">
              <a:lnSpc>
                <a:spcPct val="120000"/>
              </a:lnSpc>
              <a:spcBef>
                <a:spcPts val="1000"/>
              </a:spcBef>
              <a:spcAft>
                <a:spcPts val="0"/>
              </a:spcAft>
              <a:buClr>
                <a:schemeClr val="lt1"/>
              </a:buClr>
              <a:buSzPts val="1200"/>
              <a:buNone/>
            </a:pPr>
            <a:endParaRPr/>
          </a:p>
        </p:txBody>
      </p:sp>
      <p:cxnSp>
        <p:nvCxnSpPr>
          <p:cNvPr id="754" name="Google Shape;754;g1ed256cc1d3_3_14"/>
          <p:cNvCxnSpPr/>
          <p:nvPr/>
        </p:nvCxnSpPr>
        <p:spPr>
          <a:xfrm>
            <a:off x="2314289" y="1176314"/>
            <a:ext cx="752400" cy="0"/>
          </a:xfrm>
          <a:prstGeom prst="straightConnector1">
            <a:avLst/>
          </a:prstGeom>
          <a:noFill/>
          <a:ln w="12700" cap="flat" cmpd="sng">
            <a:solidFill>
              <a:schemeClr val="accent1"/>
            </a:solidFill>
            <a:prstDash val="solid"/>
            <a:miter lim="800000"/>
            <a:headEnd type="none" w="sm" len="sm"/>
            <a:tailEnd type="none" w="sm" len="sm"/>
          </a:ln>
        </p:spPr>
      </p:cxnSp>
      <p:grpSp>
        <p:nvGrpSpPr>
          <p:cNvPr id="755" name="Google Shape;755;g1ed256cc1d3_3_14"/>
          <p:cNvGrpSpPr/>
          <p:nvPr/>
        </p:nvGrpSpPr>
        <p:grpSpPr>
          <a:xfrm>
            <a:off x="228596" y="6608450"/>
            <a:ext cx="11555479" cy="246300"/>
            <a:chOff x="228596" y="6608450"/>
            <a:chExt cx="11555479" cy="246300"/>
          </a:xfrm>
        </p:grpSpPr>
        <p:sp>
          <p:nvSpPr>
            <p:cNvPr id="756" name="Google Shape;756;g1ed256cc1d3_3_14"/>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757" name="Google Shape;757;g1ed256cc1d3_3_14"/>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pic>
        <p:nvPicPr>
          <p:cNvPr id="758" name="Google Shape;758;g1ed256cc1d3_3_14" title="Xception, Dense Net, weights = imagenet(15 epochs), Fine Tuned CLIP (Frozen) and Fine Tuned CLIP &#10;(Unfrozen Constant &#10;LR layers 11-7)"/>
          <p:cNvPicPr preferRelativeResize="0"/>
          <p:nvPr/>
        </p:nvPicPr>
        <p:blipFill>
          <a:blip r:embed="rId5">
            <a:alphaModFix/>
          </a:blip>
          <a:stretch>
            <a:fillRect/>
          </a:stretch>
        </p:blipFill>
        <p:spPr>
          <a:xfrm>
            <a:off x="5650502" y="994276"/>
            <a:ext cx="6135723" cy="3742769"/>
          </a:xfrm>
          <a:prstGeom prst="rect">
            <a:avLst/>
          </a:prstGeom>
          <a:noFill/>
          <a:ln>
            <a:noFill/>
          </a:ln>
        </p:spPr>
      </p:pic>
      <p:sp>
        <p:nvSpPr>
          <p:cNvPr id="760" name="Google Shape;760;g1ed256cc1d3_3_14"/>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9900FF"/>
                </a:solidFill>
              </a:rPr>
              <a:t>•</a:t>
            </a:r>
            <a:r>
              <a:rPr lang="en-ID" sz="2000" b="1">
                <a:solidFill>
                  <a:srgbClr val="00FF00"/>
                </a:solidFill>
              </a:rPr>
              <a:t>•</a:t>
            </a:r>
            <a:r>
              <a:rPr lang="en-ID" sz="2000" b="1">
                <a:solidFill>
                  <a:srgbClr val="FF9900"/>
                </a:solidFill>
              </a:rPr>
              <a:t>•</a:t>
            </a:r>
            <a:r>
              <a:rPr lang="en-ID" sz="2000" b="1">
                <a:solidFill>
                  <a:srgbClr val="00FFFF"/>
                </a:solidFill>
              </a:rPr>
              <a:t>•</a:t>
            </a:r>
            <a:endParaRPr sz="2000"/>
          </a:p>
        </p:txBody>
      </p:sp>
      <p:sp>
        <p:nvSpPr>
          <p:cNvPr id="761" name="Google Shape;761;g1ed256cc1d3_3_14"/>
          <p:cNvSpPr/>
          <p:nvPr/>
        </p:nvSpPr>
        <p:spPr>
          <a:xfrm>
            <a:off x="8827200" y="2075800"/>
            <a:ext cx="2767800" cy="1878000"/>
          </a:xfrm>
          <a:prstGeom prst="rect">
            <a:avLst/>
          </a:prstGeom>
          <a:solidFill>
            <a:srgbClr val="FBC8C8">
              <a:alpha val="2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2" name="Google Shape;762;g1ed256cc1d3_3_14"/>
          <p:cNvSpPr txBox="1"/>
          <p:nvPr/>
        </p:nvSpPr>
        <p:spPr>
          <a:xfrm>
            <a:off x="9258600" y="3237600"/>
            <a:ext cx="1905000" cy="46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D" sz="1700">
                <a:solidFill>
                  <a:schemeClr val="accent1"/>
                </a:solidFill>
              </a:rPr>
              <a:t>Decreased Performance</a:t>
            </a:r>
            <a:endParaRPr sz="1700">
              <a:solidFill>
                <a:schemeClr val="accent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grpSp>
        <p:nvGrpSpPr>
          <p:cNvPr id="295" name="Google Shape;295;p2"/>
          <p:cNvGrpSpPr/>
          <p:nvPr/>
        </p:nvGrpSpPr>
        <p:grpSpPr>
          <a:xfrm>
            <a:off x="-3415792" y="-3174545"/>
            <a:ext cx="5587998" cy="5587998"/>
            <a:chOff x="3400425" y="733425"/>
            <a:chExt cx="5391150" cy="5391150"/>
          </a:xfrm>
        </p:grpSpPr>
        <p:sp>
          <p:nvSpPr>
            <p:cNvPr id="296" name="Google Shape;296;p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97" name="Google Shape;297;p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cxnSp>
        <p:nvCxnSpPr>
          <p:cNvPr id="298" name="Google Shape;298;p2"/>
          <p:cNvCxnSpPr>
            <a:stCxn id="299" idx="3"/>
          </p:cNvCxnSpPr>
          <p:nvPr/>
        </p:nvCxnSpPr>
        <p:spPr>
          <a:xfrm>
            <a:off x="2192645" y="2430475"/>
            <a:ext cx="1376400" cy="15900"/>
          </a:xfrm>
          <a:prstGeom prst="straightConnector1">
            <a:avLst/>
          </a:prstGeom>
          <a:noFill/>
          <a:ln w="12700" cap="flat" cmpd="sng">
            <a:solidFill>
              <a:schemeClr val="accent1"/>
            </a:solidFill>
            <a:prstDash val="solid"/>
            <a:miter lim="800000"/>
            <a:headEnd type="none" w="sm" len="sm"/>
            <a:tailEnd type="none" w="sm" len="sm"/>
          </a:ln>
        </p:spPr>
      </p:cxnSp>
      <p:sp>
        <p:nvSpPr>
          <p:cNvPr id="300" name="Google Shape;300;p2"/>
          <p:cNvSpPr/>
          <p:nvPr/>
        </p:nvSpPr>
        <p:spPr>
          <a:xfrm>
            <a:off x="5081588" y="5588000"/>
            <a:ext cx="7110412" cy="8286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01" name="Google Shape;301;p2"/>
          <p:cNvGrpSpPr/>
          <p:nvPr/>
        </p:nvGrpSpPr>
        <p:grpSpPr>
          <a:xfrm>
            <a:off x="228596" y="6608450"/>
            <a:ext cx="11555479" cy="246300"/>
            <a:chOff x="228596" y="6608450"/>
            <a:chExt cx="11555479" cy="246300"/>
          </a:xfrm>
        </p:grpSpPr>
        <p:sp>
          <p:nvSpPr>
            <p:cNvPr id="302" name="Google Shape;302;p2"/>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303" name="Google Shape;303;p2"/>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grpSp>
        <p:nvGrpSpPr>
          <p:cNvPr id="304" name="Google Shape;304;p2"/>
          <p:cNvGrpSpPr/>
          <p:nvPr/>
        </p:nvGrpSpPr>
        <p:grpSpPr>
          <a:xfrm>
            <a:off x="4169569" y="5235575"/>
            <a:ext cx="1622425" cy="1622425"/>
            <a:chOff x="3400425" y="733425"/>
            <a:chExt cx="5391150" cy="5391150"/>
          </a:xfrm>
        </p:grpSpPr>
        <p:sp>
          <p:nvSpPr>
            <p:cNvPr id="305" name="Google Shape;305;p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307" name="Google Shape;307;p2"/>
          <p:cNvPicPr preferRelativeResize="0">
            <a:picLocks noGrp="1"/>
          </p:cNvPicPr>
          <p:nvPr>
            <p:ph type="pic" idx="2"/>
          </p:nvPr>
        </p:nvPicPr>
        <p:blipFill rotWithShape="1">
          <a:blip r:embed="rId3">
            <a:alphaModFix/>
          </a:blip>
          <a:srcRect l="14213" r="14212"/>
          <a:stretch/>
        </p:blipFill>
        <p:spPr>
          <a:xfrm>
            <a:off x="5081590" y="0"/>
            <a:ext cx="7110411" cy="5587998"/>
          </a:xfrm>
          <a:prstGeom prst="rect">
            <a:avLst/>
          </a:prstGeom>
          <a:gradFill>
            <a:gsLst>
              <a:gs pos="0">
                <a:srgbClr val="D8D8D8"/>
              </a:gs>
              <a:gs pos="100000">
                <a:srgbClr val="A5A5A5"/>
              </a:gs>
            </a:gsLst>
            <a:lin ang="2700000" scaled="0"/>
          </a:gradFill>
          <a:ln>
            <a:noFill/>
          </a:ln>
        </p:spPr>
      </p:pic>
      <p:sp>
        <p:nvSpPr>
          <p:cNvPr id="308" name="Google Shape;308;p2"/>
          <p:cNvSpPr txBox="1">
            <a:spLocks noGrp="1"/>
          </p:cNvSpPr>
          <p:nvPr>
            <p:ph type="title"/>
          </p:nvPr>
        </p:nvSpPr>
        <p:spPr>
          <a:xfrm>
            <a:off x="1102805" y="2536500"/>
            <a:ext cx="3035700" cy="1755600"/>
          </a:xfrm>
          <a:prstGeom prst="rect">
            <a:avLst/>
          </a:prstGeom>
          <a:noFill/>
          <a:ln>
            <a:noFill/>
          </a:ln>
        </p:spPr>
        <p:txBody>
          <a:bodyPr spcFirstLastPara="1" wrap="square" lIns="91425" tIns="45700" rIns="91425" bIns="45700" anchor="t" anchorCtr="0">
            <a:noAutofit/>
          </a:bodyPr>
          <a:lstStyle/>
          <a:p>
            <a:pPr marL="457200" lvl="0" indent="-330200" algn="l" rtl="0">
              <a:lnSpc>
                <a:spcPct val="100000"/>
              </a:lnSpc>
              <a:spcBef>
                <a:spcPts val="0"/>
              </a:spcBef>
              <a:spcAft>
                <a:spcPts val="0"/>
              </a:spcAft>
              <a:buSzPts val="1600"/>
              <a:buFont typeface="Courier New" panose="02070309020205020404" pitchFamily="49" charset="0"/>
              <a:buChar char="o"/>
            </a:pPr>
            <a:r>
              <a:rPr lang="en-ID" sz="1600" dirty="0"/>
              <a:t>Introduction</a:t>
            </a:r>
            <a:r>
              <a:rPr lang="en-ID" sz="1600" dirty="0">
                <a:latin typeface="Plus Jakarta Sans Medium"/>
                <a:ea typeface="Plus Jakarta Sans Medium"/>
                <a:cs typeface="Plus Jakarta Sans Medium"/>
                <a:sym typeface="Plus Jakarta Sans Medium"/>
              </a:rPr>
              <a:t> </a:t>
            </a:r>
            <a:endParaRPr lang="en-US" sz="1600" dirty="0">
              <a:latin typeface="Plus Jakarta Sans Medium"/>
              <a:ea typeface="Plus Jakarta Sans Medium"/>
              <a:cs typeface="Plus Jakarta Sans Medium"/>
              <a:sym typeface="Plus Jakarta Sans Medium"/>
            </a:endParaRPr>
          </a:p>
          <a:p>
            <a:pPr marL="914400" lvl="1" indent="-330200" algn="l" rtl="0">
              <a:lnSpc>
                <a:spcPct val="100000"/>
              </a:lnSpc>
              <a:spcBef>
                <a:spcPts val="0"/>
              </a:spcBef>
              <a:spcAft>
                <a:spcPts val="0"/>
              </a:spcAft>
              <a:buClr>
                <a:schemeClr val="accent1"/>
              </a:buClr>
              <a:buSzPts val="1600"/>
              <a:buFont typeface="Courier New" panose="02070309020205020404" pitchFamily="49" charset="0"/>
              <a:buChar char="o"/>
            </a:pPr>
            <a:r>
              <a:rPr lang="en-US" sz="1600" dirty="0">
                <a:solidFill>
                  <a:schemeClr val="accent1"/>
                </a:solidFill>
                <a:latin typeface="Plus Jakarta Sans Medium"/>
                <a:ea typeface="Plus Jakarta Sans Medium"/>
                <a:cs typeface="Plus Jakarta Sans Medium"/>
                <a:sym typeface="Plus Jakarta Sans Medium"/>
              </a:rPr>
              <a:t>Motivation</a:t>
            </a:r>
          </a:p>
          <a:p>
            <a:pPr marL="914400" lvl="1" indent="-330200" algn="l" rtl="0">
              <a:spcBef>
                <a:spcPts val="0"/>
              </a:spcBef>
              <a:spcAft>
                <a:spcPts val="0"/>
              </a:spcAft>
              <a:buClr>
                <a:schemeClr val="accent1"/>
              </a:buClr>
              <a:buSzPts val="1600"/>
              <a:buFont typeface="Courier New" panose="02070309020205020404" pitchFamily="49" charset="0"/>
              <a:buChar char="o"/>
            </a:pPr>
            <a:r>
              <a:rPr lang="en-ID" sz="1600" dirty="0">
                <a:solidFill>
                  <a:schemeClr val="accent1"/>
                </a:solidFill>
                <a:latin typeface="Plus Jakarta Sans Medium"/>
                <a:ea typeface="Plus Jakarta Sans Medium"/>
                <a:cs typeface="Plus Jakarta Sans Medium"/>
                <a:sym typeface="Plus Jakarta Sans Medium"/>
              </a:rPr>
              <a:t>Previous Works</a:t>
            </a:r>
            <a:endParaRPr sz="1600" dirty="0">
              <a:solidFill>
                <a:schemeClr val="accent1"/>
              </a:solidFill>
              <a:latin typeface="Plus Jakarta Sans Medium"/>
              <a:ea typeface="Plus Jakarta Sans Medium"/>
              <a:cs typeface="Plus Jakarta Sans Medium"/>
              <a:sym typeface="Plus Jakarta Sans Medium"/>
            </a:endParaRPr>
          </a:p>
          <a:p>
            <a:pPr marL="914400" lvl="1" indent="-330200" algn="l" rtl="0">
              <a:lnSpc>
                <a:spcPct val="100000"/>
              </a:lnSpc>
              <a:spcBef>
                <a:spcPts val="0"/>
              </a:spcBef>
              <a:spcAft>
                <a:spcPts val="0"/>
              </a:spcAft>
              <a:buClr>
                <a:schemeClr val="accent1"/>
              </a:buClr>
              <a:buSzPts val="1600"/>
              <a:buFont typeface="Courier New" panose="02070309020205020404" pitchFamily="49" charset="0"/>
              <a:buChar char="o"/>
            </a:pPr>
            <a:r>
              <a:rPr lang="en-ID" sz="1600" dirty="0">
                <a:solidFill>
                  <a:schemeClr val="accent1"/>
                </a:solidFill>
                <a:latin typeface="Plus Jakarta Sans Medium"/>
                <a:ea typeface="Plus Jakarta Sans Medium"/>
                <a:cs typeface="Plus Jakarta Sans Medium"/>
                <a:sym typeface="Plus Jakarta Sans Medium"/>
              </a:rPr>
              <a:t>Task</a:t>
            </a:r>
          </a:p>
          <a:p>
            <a:pPr marL="457200" lvl="0" indent="-330200" algn="l" rtl="0">
              <a:lnSpc>
                <a:spcPct val="100000"/>
              </a:lnSpc>
              <a:spcBef>
                <a:spcPts val="0"/>
              </a:spcBef>
              <a:spcAft>
                <a:spcPts val="0"/>
              </a:spcAft>
              <a:buClr>
                <a:srgbClr val="181818"/>
              </a:buClr>
              <a:buSzPts val="1600"/>
              <a:buFont typeface="Courier New" panose="02070309020205020404" pitchFamily="49" charset="0"/>
              <a:buChar char="o"/>
            </a:pPr>
            <a:r>
              <a:rPr lang="en-ID" sz="1600" dirty="0">
                <a:solidFill>
                  <a:srgbClr val="181818"/>
                </a:solidFill>
              </a:rPr>
              <a:t>Methods</a:t>
            </a:r>
            <a:endParaRPr lang="en-US" sz="1600" dirty="0">
              <a:solidFill>
                <a:schemeClr val="accent1"/>
              </a:solidFill>
            </a:endParaRPr>
          </a:p>
          <a:p>
            <a:pPr marL="914400" lvl="1" indent="-330200" algn="l" rtl="0">
              <a:lnSpc>
                <a:spcPct val="100000"/>
              </a:lnSpc>
              <a:spcBef>
                <a:spcPts val="0"/>
              </a:spcBef>
              <a:spcAft>
                <a:spcPts val="0"/>
              </a:spcAft>
              <a:buClr>
                <a:schemeClr val="accent1"/>
              </a:buClr>
              <a:buSzPts val="1600"/>
              <a:buChar char="○"/>
            </a:pPr>
            <a:r>
              <a:rPr lang="en-US" sz="1600" dirty="0">
                <a:solidFill>
                  <a:schemeClr val="accent1"/>
                </a:solidFill>
              </a:rPr>
              <a:t>Transfer Learning</a:t>
            </a:r>
          </a:p>
          <a:p>
            <a:pPr marL="914400" lvl="1" indent="-330200" algn="l" rtl="0">
              <a:lnSpc>
                <a:spcPct val="100000"/>
              </a:lnSpc>
              <a:spcBef>
                <a:spcPts val="0"/>
              </a:spcBef>
              <a:spcAft>
                <a:spcPts val="0"/>
              </a:spcAft>
              <a:buClr>
                <a:schemeClr val="accent1"/>
              </a:buClr>
              <a:buSzPts val="1600"/>
              <a:buChar char="○"/>
            </a:pPr>
            <a:r>
              <a:rPr lang="en-ID" sz="1600" dirty="0">
                <a:solidFill>
                  <a:schemeClr val="accent1"/>
                </a:solidFill>
              </a:rPr>
              <a:t>Fine-Tuned CLIP</a:t>
            </a:r>
            <a:endParaRPr sz="1600" dirty="0">
              <a:solidFill>
                <a:schemeClr val="accent1"/>
              </a:solidFill>
            </a:endParaRPr>
          </a:p>
          <a:p>
            <a:pPr marL="914400" lvl="1" indent="-330200" algn="l" rtl="0">
              <a:spcBef>
                <a:spcPts val="0"/>
              </a:spcBef>
              <a:spcAft>
                <a:spcPts val="0"/>
              </a:spcAft>
              <a:buClr>
                <a:schemeClr val="accent1"/>
              </a:buClr>
              <a:buSzPts val="1600"/>
              <a:buChar char="○"/>
            </a:pPr>
            <a:r>
              <a:rPr lang="en-ID" sz="1600" dirty="0">
                <a:solidFill>
                  <a:schemeClr val="accent1"/>
                </a:solidFill>
              </a:rPr>
              <a:t>Data</a:t>
            </a:r>
            <a:endParaRPr sz="1600" dirty="0">
              <a:solidFill>
                <a:schemeClr val="accent1"/>
              </a:solidFill>
            </a:endParaRPr>
          </a:p>
          <a:p>
            <a:pPr marL="457200" lvl="0" indent="-330200" algn="l" rtl="0">
              <a:lnSpc>
                <a:spcPct val="100000"/>
              </a:lnSpc>
              <a:spcBef>
                <a:spcPts val="0"/>
              </a:spcBef>
              <a:spcAft>
                <a:spcPts val="0"/>
              </a:spcAft>
              <a:buClr>
                <a:srgbClr val="181818"/>
              </a:buClr>
              <a:buSzPts val="1600"/>
              <a:buFont typeface="Courier New" panose="02070309020205020404" pitchFamily="49" charset="0"/>
              <a:buChar char="o"/>
            </a:pPr>
            <a:r>
              <a:rPr lang="en-ID" sz="1600" dirty="0">
                <a:solidFill>
                  <a:srgbClr val="181818"/>
                </a:solidFill>
              </a:rPr>
              <a:t>Results</a:t>
            </a:r>
            <a:endParaRPr sz="1600" dirty="0">
              <a:solidFill>
                <a:srgbClr val="181818"/>
              </a:solidFill>
            </a:endParaRPr>
          </a:p>
          <a:p>
            <a:pPr marL="457200" lvl="0" indent="-330200" algn="l" rtl="0">
              <a:lnSpc>
                <a:spcPct val="100000"/>
              </a:lnSpc>
              <a:spcBef>
                <a:spcPts val="0"/>
              </a:spcBef>
              <a:spcAft>
                <a:spcPts val="0"/>
              </a:spcAft>
              <a:buClr>
                <a:srgbClr val="181818"/>
              </a:buClr>
              <a:buSzPts val="1600"/>
              <a:buFont typeface="Courier New" panose="02070309020205020404" pitchFamily="49" charset="0"/>
              <a:buChar char="o"/>
            </a:pPr>
            <a:r>
              <a:rPr lang="en-ID" sz="1600" dirty="0">
                <a:solidFill>
                  <a:srgbClr val="181818"/>
                </a:solidFill>
              </a:rPr>
              <a:t>Analysis</a:t>
            </a:r>
            <a:endParaRPr sz="1600" dirty="0">
              <a:solidFill>
                <a:srgbClr val="181818"/>
              </a:solidFill>
            </a:endParaRPr>
          </a:p>
          <a:p>
            <a:pPr marL="457200" lvl="0" indent="-330200" algn="l" rtl="0">
              <a:lnSpc>
                <a:spcPct val="100000"/>
              </a:lnSpc>
              <a:spcBef>
                <a:spcPts val="0"/>
              </a:spcBef>
              <a:spcAft>
                <a:spcPts val="0"/>
              </a:spcAft>
              <a:buClr>
                <a:srgbClr val="181818"/>
              </a:buClr>
              <a:buSzPts val="1600"/>
              <a:buFont typeface="Courier New" panose="02070309020205020404" pitchFamily="49" charset="0"/>
              <a:buChar char="o"/>
            </a:pPr>
            <a:r>
              <a:rPr lang="en-ID" sz="1600" dirty="0">
                <a:solidFill>
                  <a:srgbClr val="181818"/>
                </a:solidFill>
              </a:rPr>
              <a:t>Q&amp;A</a:t>
            </a:r>
            <a:endParaRPr sz="1600" dirty="0">
              <a:solidFill>
                <a:srgbClr val="181818"/>
              </a:solidFill>
            </a:endParaRPr>
          </a:p>
          <a:p>
            <a:pPr marL="0" lvl="0" indent="0" algn="l" rtl="0">
              <a:lnSpc>
                <a:spcPct val="115000"/>
              </a:lnSpc>
              <a:spcBef>
                <a:spcPts val="0"/>
              </a:spcBef>
              <a:spcAft>
                <a:spcPts val="1200"/>
              </a:spcAft>
              <a:buNone/>
            </a:pPr>
            <a:endParaRPr dirty="0">
              <a:solidFill>
                <a:schemeClr val="accent1"/>
              </a:solidFill>
            </a:endParaRPr>
          </a:p>
        </p:txBody>
      </p:sp>
      <p:sp>
        <p:nvSpPr>
          <p:cNvPr id="309" name="Google Shape;309;p2"/>
          <p:cNvSpPr txBox="1">
            <a:spLocks noGrp="1"/>
          </p:cNvSpPr>
          <p:nvPr>
            <p:ph type="body" idx="1"/>
          </p:nvPr>
        </p:nvSpPr>
        <p:spPr>
          <a:xfrm>
            <a:off x="5794026" y="5779103"/>
            <a:ext cx="5687568" cy="448056"/>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chemeClr val="lt1"/>
              </a:buClr>
              <a:buSzPts val="1000"/>
              <a:buNone/>
            </a:pPr>
            <a:r>
              <a:rPr lang="en-ID" dirty="0"/>
              <a:t>Food-101 with Labels</a:t>
            </a:r>
            <a:endParaRPr sz="1000" dirty="0">
              <a:solidFill>
                <a:schemeClr val="lt1"/>
              </a:solidFill>
            </a:endParaRPr>
          </a:p>
        </p:txBody>
      </p:sp>
      <p:sp>
        <p:nvSpPr>
          <p:cNvPr id="299" name="Google Shape;299;p2"/>
          <p:cNvSpPr txBox="1">
            <a:spLocks noGrp="1"/>
          </p:cNvSpPr>
          <p:nvPr>
            <p:ph type="body" idx="3"/>
          </p:nvPr>
        </p:nvSpPr>
        <p:spPr>
          <a:xfrm>
            <a:off x="1327445" y="2261275"/>
            <a:ext cx="865200" cy="3384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accent3"/>
              </a:buClr>
              <a:buSzPts val="1600"/>
              <a:buNone/>
            </a:pPr>
            <a:r>
              <a:rPr lang="en-ID"/>
              <a:t>Outline</a:t>
            </a:r>
            <a:endParaRPr sz="1600">
              <a:solidFill>
                <a:schemeClr val="accent3"/>
              </a:solidFill>
            </a:endParaRPr>
          </a:p>
        </p:txBody>
      </p:sp>
      <p:sp>
        <p:nvSpPr>
          <p:cNvPr id="310" name="Google Shape;310;p2"/>
          <p:cNvSpPr txBox="1"/>
          <p:nvPr/>
        </p:nvSpPr>
        <p:spPr>
          <a:xfrm>
            <a:off x="1133725" y="5492325"/>
            <a:ext cx="3035700" cy="10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200" b="1">
                <a:solidFill>
                  <a:schemeClr val="dk1"/>
                </a:solidFill>
              </a:rPr>
              <a:t>Contribution Key</a:t>
            </a:r>
            <a:endParaRPr sz="1200" b="1">
              <a:solidFill>
                <a:schemeClr val="dk1"/>
              </a:solidFill>
            </a:endParaRPr>
          </a:p>
          <a:p>
            <a:pPr marL="0" lvl="0" indent="0" algn="l" rtl="0">
              <a:lnSpc>
                <a:spcPct val="100000"/>
              </a:lnSpc>
              <a:spcBef>
                <a:spcPts val="0"/>
              </a:spcBef>
              <a:spcAft>
                <a:spcPts val="0"/>
              </a:spcAft>
              <a:buNone/>
            </a:pPr>
            <a:r>
              <a:rPr lang="en-ID" sz="1800" b="1">
                <a:solidFill>
                  <a:srgbClr val="00FFFF"/>
                </a:solidFill>
              </a:rPr>
              <a:t>•</a:t>
            </a:r>
            <a:r>
              <a:rPr lang="en-ID" b="1">
                <a:solidFill>
                  <a:srgbClr val="00FFFF"/>
                </a:solidFill>
              </a:rPr>
              <a:t> </a:t>
            </a:r>
            <a:r>
              <a:rPr lang="en-ID" sz="1000">
                <a:solidFill>
                  <a:schemeClr val="dk1"/>
                </a:solidFill>
              </a:rPr>
              <a:t>Chris Chan        </a:t>
            </a:r>
            <a:r>
              <a:rPr lang="en-ID" sz="2000" b="1">
                <a:solidFill>
                  <a:srgbClr val="9900FF"/>
                </a:solidFill>
              </a:rPr>
              <a:t>•</a:t>
            </a:r>
            <a:r>
              <a:rPr lang="en-ID">
                <a:solidFill>
                  <a:srgbClr val="9900FF"/>
                </a:solidFill>
              </a:rPr>
              <a:t> </a:t>
            </a:r>
            <a:r>
              <a:rPr lang="en-ID" sz="1000">
                <a:solidFill>
                  <a:schemeClr val="dk1"/>
                </a:solidFill>
              </a:rPr>
              <a:t>Leanorine Lorenzana-Garcia</a:t>
            </a:r>
            <a:endParaRPr sz="1000">
              <a:solidFill>
                <a:schemeClr val="dk1"/>
              </a:solidFill>
            </a:endParaRPr>
          </a:p>
          <a:p>
            <a:pPr marL="0" lvl="0" indent="0" algn="l" rtl="0">
              <a:lnSpc>
                <a:spcPct val="100000"/>
              </a:lnSpc>
              <a:spcBef>
                <a:spcPts val="0"/>
              </a:spcBef>
              <a:spcAft>
                <a:spcPts val="0"/>
              </a:spcAft>
              <a:buNone/>
            </a:pPr>
            <a:r>
              <a:rPr lang="en-ID" sz="2000" b="1">
                <a:solidFill>
                  <a:srgbClr val="00FF00"/>
                </a:solidFill>
              </a:rPr>
              <a:t>•</a:t>
            </a:r>
            <a:r>
              <a:rPr lang="en-ID" sz="1800">
                <a:solidFill>
                  <a:srgbClr val="00FF00"/>
                </a:solidFill>
              </a:rPr>
              <a:t> </a:t>
            </a:r>
            <a:r>
              <a:rPr lang="en-ID" sz="1000">
                <a:solidFill>
                  <a:schemeClr val="dk1"/>
                </a:solidFill>
              </a:rPr>
              <a:t>Aya Kassem   </a:t>
            </a:r>
            <a:r>
              <a:rPr lang="en-ID" sz="1000">
                <a:solidFill>
                  <a:srgbClr val="FF9900"/>
                </a:solidFill>
              </a:rPr>
              <a:t>  </a:t>
            </a:r>
            <a:r>
              <a:rPr lang="en-ID" sz="2000" b="1">
                <a:solidFill>
                  <a:srgbClr val="FF9900"/>
                </a:solidFill>
              </a:rPr>
              <a:t>•</a:t>
            </a:r>
            <a:r>
              <a:rPr lang="en-ID" sz="2000">
                <a:solidFill>
                  <a:schemeClr val="accent1"/>
                </a:solidFill>
              </a:rPr>
              <a:t> </a:t>
            </a:r>
            <a:r>
              <a:rPr lang="en-ID" sz="1000">
                <a:solidFill>
                  <a:schemeClr val="dk1"/>
                </a:solidFill>
              </a:rPr>
              <a:t>Christian So</a:t>
            </a:r>
            <a:endParaRPr sz="1000">
              <a:solidFill>
                <a:schemeClr val="dk1"/>
              </a:solidFill>
            </a:endParaRPr>
          </a:p>
          <a:p>
            <a:pPr marL="0" lvl="0" indent="0" algn="l" rtl="0">
              <a:spcBef>
                <a:spcPts val="0"/>
              </a:spcBef>
              <a:spcAft>
                <a:spcPts val="0"/>
              </a:spcAft>
              <a:buNone/>
            </a:pPr>
            <a:endParaRPr sz="2800">
              <a:solidFill>
                <a:schemeClr val="dk1"/>
              </a:solidFill>
            </a:endParaRPr>
          </a:p>
        </p:txBody>
      </p:sp>
      <p:pic>
        <p:nvPicPr>
          <p:cNvPr id="311" name="Google Shape;311;p2"/>
          <p:cNvPicPr preferRelativeResize="0"/>
          <p:nvPr/>
        </p:nvPicPr>
        <p:blipFill rotWithShape="1">
          <a:blip r:embed="rId4">
            <a:alphaModFix/>
          </a:blip>
          <a:srcRect b="20413"/>
          <a:stretch/>
        </p:blipFill>
        <p:spPr>
          <a:xfrm>
            <a:off x="5081600" y="51"/>
            <a:ext cx="7110399" cy="5658975"/>
          </a:xfrm>
          <a:prstGeom prst="rect">
            <a:avLst/>
          </a:prstGeom>
          <a:noFill/>
          <a:ln w="9525" cap="flat" cmpd="sng">
            <a:solidFill>
              <a:schemeClr val="dk2"/>
            </a:solidFill>
            <a:prstDash val="solid"/>
            <a:round/>
            <a:headEnd type="none" w="sm" len="sm"/>
            <a:tailEnd type="none" w="sm" len="sm"/>
          </a:ln>
        </p:spPr>
      </p:pic>
      <p:sp>
        <p:nvSpPr>
          <p:cNvPr id="312" name="Google Shape;312;p2"/>
          <p:cNvSpPr txBox="1"/>
          <p:nvPr/>
        </p:nvSpPr>
        <p:spPr>
          <a:xfrm>
            <a:off x="11704475" y="6470200"/>
            <a:ext cx="30000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9900FF"/>
                </a:solidFill>
              </a:rPr>
              <a:t>•</a:t>
            </a:r>
            <a:r>
              <a:rPr lang="en-ID" sz="2000" b="1">
                <a:solidFill>
                  <a:srgbClr val="00FF00"/>
                </a:solidFill>
              </a:rPr>
              <a:t>•</a:t>
            </a:r>
            <a:r>
              <a:rPr lang="en-ID" sz="2000" b="1">
                <a:solidFill>
                  <a:srgbClr val="FF9900"/>
                </a:solidFill>
              </a:rPr>
              <a:t>•</a:t>
            </a:r>
            <a:r>
              <a:rPr lang="en-ID" sz="2000" b="1">
                <a:solidFill>
                  <a:srgbClr val="00FFFF"/>
                </a:solidFill>
              </a:rPr>
              <a:t>•</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grpSp>
        <p:nvGrpSpPr>
          <p:cNvPr id="767" name="Google Shape;767;p21"/>
          <p:cNvGrpSpPr/>
          <p:nvPr/>
        </p:nvGrpSpPr>
        <p:grpSpPr>
          <a:xfrm>
            <a:off x="5901646" y="4387521"/>
            <a:ext cx="2223179" cy="2223179"/>
            <a:chOff x="3400425" y="733425"/>
            <a:chExt cx="5391150" cy="5391150"/>
          </a:xfrm>
        </p:grpSpPr>
        <p:sp>
          <p:nvSpPr>
            <p:cNvPr id="768" name="Google Shape;768;p2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9" name="Google Shape;769;p2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70" name="Google Shape;770;p21"/>
          <p:cNvGrpSpPr/>
          <p:nvPr/>
        </p:nvGrpSpPr>
        <p:grpSpPr>
          <a:xfrm>
            <a:off x="-2722103" y="-1228346"/>
            <a:ext cx="4835975" cy="4835975"/>
            <a:chOff x="3400425" y="733425"/>
            <a:chExt cx="5391150" cy="5391150"/>
          </a:xfrm>
        </p:grpSpPr>
        <p:sp>
          <p:nvSpPr>
            <p:cNvPr id="771" name="Google Shape;771;p21"/>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72" name="Google Shape;772;p21"/>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773" name="Google Shape;773;p21"/>
          <p:cNvSpPr/>
          <p:nvPr/>
        </p:nvSpPr>
        <p:spPr>
          <a:xfrm>
            <a:off x="6935391" y="4749187"/>
            <a:ext cx="4848622" cy="11525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774" name="Google Shape;774;p21"/>
          <p:cNvCxnSpPr/>
          <p:nvPr/>
        </p:nvCxnSpPr>
        <p:spPr>
          <a:xfrm>
            <a:off x="2582283" y="1142758"/>
            <a:ext cx="1086686" cy="0"/>
          </a:xfrm>
          <a:prstGeom prst="straightConnector1">
            <a:avLst/>
          </a:prstGeom>
          <a:noFill/>
          <a:ln w="12700" cap="flat" cmpd="sng">
            <a:solidFill>
              <a:schemeClr val="accent1"/>
            </a:solidFill>
            <a:prstDash val="solid"/>
            <a:miter lim="800000"/>
            <a:headEnd type="none" w="sm" len="sm"/>
            <a:tailEnd type="none" w="sm" len="sm"/>
          </a:ln>
        </p:spPr>
      </p:cxnSp>
      <p:sp>
        <p:nvSpPr>
          <p:cNvPr id="775" name="Google Shape;775;p21"/>
          <p:cNvSpPr txBox="1">
            <a:spLocks noGrp="1"/>
          </p:cNvSpPr>
          <p:nvPr>
            <p:ph type="title"/>
          </p:nvPr>
        </p:nvSpPr>
        <p:spPr>
          <a:xfrm>
            <a:off x="1187102" y="1276075"/>
            <a:ext cx="3776472" cy="9509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800"/>
              <a:buFont typeface="Plus Jakarta Sans Medium"/>
              <a:buNone/>
            </a:pPr>
            <a:r>
              <a:rPr lang="en-ID" sz="3000"/>
              <a:t>Future </a:t>
            </a:r>
            <a:r>
              <a:rPr lang="en-ID" sz="3000">
                <a:latin typeface="Plus Jakarta Sans Medium"/>
                <a:ea typeface="Plus Jakarta Sans Medium"/>
                <a:cs typeface="Plus Jakarta Sans Medium"/>
                <a:sym typeface="Plus Jakarta Sans Medium"/>
              </a:rPr>
              <a:t> </a:t>
            </a:r>
            <a:endParaRPr sz="3000">
              <a:latin typeface="Plus Jakarta Sans Medium"/>
              <a:ea typeface="Plus Jakarta Sans Medium"/>
              <a:cs typeface="Plus Jakarta Sans Medium"/>
              <a:sym typeface="Plus Jakarta Sans Medium"/>
            </a:endParaRPr>
          </a:p>
          <a:p>
            <a:pPr marL="0" lvl="0" indent="0" algn="l" rtl="0">
              <a:lnSpc>
                <a:spcPct val="100000"/>
              </a:lnSpc>
              <a:spcBef>
                <a:spcPts val="0"/>
              </a:spcBef>
              <a:spcAft>
                <a:spcPts val="0"/>
              </a:spcAft>
              <a:buClr>
                <a:schemeClr val="dk1"/>
              </a:buClr>
              <a:buSzPts val="2800"/>
              <a:buFont typeface="Plus Jakarta Sans Medium"/>
              <a:buNone/>
            </a:pPr>
            <a:r>
              <a:rPr lang="en-ID" sz="3000">
                <a:solidFill>
                  <a:schemeClr val="accent1"/>
                </a:solidFill>
              </a:rPr>
              <a:t>Works</a:t>
            </a:r>
            <a:endParaRPr sz="3000"/>
          </a:p>
        </p:txBody>
      </p:sp>
      <p:sp>
        <p:nvSpPr>
          <p:cNvPr id="776" name="Google Shape;776;p21"/>
          <p:cNvSpPr txBox="1">
            <a:spLocks noGrp="1"/>
          </p:cNvSpPr>
          <p:nvPr>
            <p:ph type="body" idx="1"/>
          </p:nvPr>
        </p:nvSpPr>
        <p:spPr>
          <a:xfrm>
            <a:off x="3999787" y="3168646"/>
            <a:ext cx="1755600" cy="630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a:t>Arithmetic decay and compare results. Quantify forgetting. </a:t>
            </a:r>
            <a:endParaRPr/>
          </a:p>
          <a:p>
            <a:pPr marL="0" lvl="0" indent="0" algn="l" rtl="0">
              <a:lnSpc>
                <a:spcPct val="120000"/>
              </a:lnSpc>
              <a:spcBef>
                <a:spcPts val="1000"/>
              </a:spcBef>
              <a:spcAft>
                <a:spcPts val="0"/>
              </a:spcAft>
              <a:buClr>
                <a:srgbClr val="585858"/>
              </a:buClr>
              <a:buSzPts val="1000"/>
              <a:buNone/>
            </a:pPr>
            <a:endParaRPr/>
          </a:p>
        </p:txBody>
      </p:sp>
      <p:sp>
        <p:nvSpPr>
          <p:cNvPr id="777" name="Google Shape;777;p21"/>
          <p:cNvSpPr txBox="1">
            <a:spLocks noGrp="1"/>
          </p:cNvSpPr>
          <p:nvPr>
            <p:ph type="body" idx="3"/>
          </p:nvPr>
        </p:nvSpPr>
        <p:spPr>
          <a:xfrm>
            <a:off x="3999786" y="2522665"/>
            <a:ext cx="582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600"/>
              <a:buNone/>
            </a:pPr>
            <a:r>
              <a:rPr lang="en-ID" sz="1600" b="1">
                <a:solidFill>
                  <a:schemeClr val="accent1"/>
                </a:solidFill>
                <a:latin typeface="Plus Jakarta Sans Medium"/>
                <a:ea typeface="Plus Jakarta Sans Medium"/>
                <a:cs typeface="Plus Jakarta Sans Medium"/>
                <a:sym typeface="Plus Jakarta Sans Medium"/>
              </a:rPr>
              <a:t>02</a:t>
            </a:r>
            <a:endParaRPr/>
          </a:p>
          <a:p>
            <a:pPr marL="0" lvl="0" indent="0" algn="l" rtl="0">
              <a:lnSpc>
                <a:spcPct val="120000"/>
              </a:lnSpc>
              <a:spcBef>
                <a:spcPts val="1000"/>
              </a:spcBef>
              <a:spcAft>
                <a:spcPts val="0"/>
              </a:spcAft>
              <a:buClr>
                <a:schemeClr val="accent1"/>
              </a:buClr>
              <a:buSzPts val="1600"/>
              <a:buNone/>
            </a:pPr>
            <a:endParaRPr/>
          </a:p>
        </p:txBody>
      </p:sp>
      <p:sp>
        <p:nvSpPr>
          <p:cNvPr id="778" name="Google Shape;778;p21"/>
          <p:cNvSpPr txBox="1">
            <a:spLocks noGrp="1"/>
          </p:cNvSpPr>
          <p:nvPr>
            <p:ph type="body" idx="4"/>
          </p:nvPr>
        </p:nvSpPr>
        <p:spPr>
          <a:xfrm>
            <a:off x="1180013" y="934616"/>
            <a:ext cx="1399032" cy="33832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t>Analysis</a:t>
            </a:r>
            <a:endParaRPr/>
          </a:p>
        </p:txBody>
      </p:sp>
      <p:sp>
        <p:nvSpPr>
          <p:cNvPr id="779" name="Google Shape;779;p21"/>
          <p:cNvSpPr txBox="1">
            <a:spLocks noGrp="1"/>
          </p:cNvSpPr>
          <p:nvPr>
            <p:ph type="body" idx="18"/>
          </p:nvPr>
        </p:nvSpPr>
        <p:spPr>
          <a:xfrm>
            <a:off x="7394275" y="5086725"/>
            <a:ext cx="4182600" cy="4482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chemeClr val="lt1"/>
              </a:buClr>
              <a:buSzPts val="700"/>
              <a:buNone/>
            </a:pPr>
            <a:r>
              <a:rPr lang="en-ID" sz="1200"/>
              <a:t>Method for training the image and text encoder. Cosine similarities are maximized on the diagonal and minimized on the off diagonals.</a:t>
            </a:r>
            <a:endParaRPr sz="1200"/>
          </a:p>
          <a:p>
            <a:pPr marL="0" lvl="0" indent="0" algn="l" rtl="0">
              <a:lnSpc>
                <a:spcPct val="110000"/>
              </a:lnSpc>
              <a:spcBef>
                <a:spcPts val="1000"/>
              </a:spcBef>
              <a:spcAft>
                <a:spcPts val="0"/>
              </a:spcAft>
              <a:buClr>
                <a:schemeClr val="lt1"/>
              </a:buClr>
              <a:buSzPts val="700"/>
              <a:buNone/>
            </a:pPr>
            <a:endParaRPr sz="700"/>
          </a:p>
        </p:txBody>
      </p:sp>
      <p:sp>
        <p:nvSpPr>
          <p:cNvPr id="780" name="Google Shape;780;p21"/>
          <p:cNvSpPr txBox="1">
            <a:spLocks noGrp="1"/>
          </p:cNvSpPr>
          <p:nvPr>
            <p:ph type="body" idx="19"/>
          </p:nvPr>
        </p:nvSpPr>
        <p:spPr>
          <a:xfrm>
            <a:off x="7394283" y="4856994"/>
            <a:ext cx="19110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1200"/>
              <a:buNone/>
            </a:pPr>
            <a:r>
              <a:rPr lang="en-ID" b="1">
                <a:latin typeface="Plus Jakarta Sans"/>
                <a:ea typeface="Plus Jakarta Sans"/>
                <a:cs typeface="Plus Jakarta Sans"/>
                <a:sym typeface="Plus Jakarta Sans"/>
              </a:rPr>
              <a:t>CLIP Pretraining</a:t>
            </a:r>
            <a:endParaRPr b="1">
              <a:latin typeface="Plus Jakarta Sans"/>
              <a:ea typeface="Plus Jakarta Sans"/>
              <a:cs typeface="Plus Jakarta Sans"/>
              <a:sym typeface="Plus Jakarta Sans"/>
            </a:endParaRPr>
          </a:p>
        </p:txBody>
      </p:sp>
      <p:pic>
        <p:nvPicPr>
          <p:cNvPr id="781" name="Google Shape;781;p21"/>
          <p:cNvPicPr preferRelativeResize="0">
            <a:picLocks noGrp="1"/>
          </p:cNvPicPr>
          <p:nvPr>
            <p:ph type="pic" idx="2"/>
          </p:nvPr>
        </p:nvPicPr>
        <p:blipFill rotWithShape="1">
          <a:blip r:embed="rId3">
            <a:alphaModFix/>
          </a:blip>
          <a:srcRect l="2678" t="1710" r="2669"/>
          <a:stretch/>
        </p:blipFill>
        <p:spPr>
          <a:xfrm>
            <a:off x="6935400" y="1021125"/>
            <a:ext cx="4848599" cy="3728075"/>
          </a:xfrm>
          <a:prstGeom prst="rect">
            <a:avLst/>
          </a:prstGeom>
          <a:gradFill>
            <a:gsLst>
              <a:gs pos="0">
                <a:srgbClr val="D8D8D8"/>
              </a:gs>
              <a:gs pos="100000">
                <a:srgbClr val="A5A5A5"/>
              </a:gs>
            </a:gsLst>
            <a:lin ang="2700000" scaled="0"/>
          </a:gradFill>
          <a:ln w="9525" cap="flat" cmpd="sng">
            <a:solidFill>
              <a:srgbClr val="000000"/>
            </a:solidFill>
            <a:prstDash val="solid"/>
            <a:round/>
            <a:headEnd type="none" w="sm" len="sm"/>
            <a:tailEnd type="none" w="sm" len="sm"/>
          </a:ln>
        </p:spPr>
      </p:pic>
      <p:sp>
        <p:nvSpPr>
          <p:cNvPr id="782" name="Google Shape;782;p21"/>
          <p:cNvSpPr txBox="1">
            <a:spLocks noGrp="1"/>
          </p:cNvSpPr>
          <p:nvPr>
            <p:ph type="body" idx="5"/>
          </p:nvPr>
        </p:nvSpPr>
        <p:spPr>
          <a:xfrm>
            <a:off x="3999787" y="2879060"/>
            <a:ext cx="22128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b="1">
                <a:latin typeface="Plus Jakarta Sans"/>
                <a:ea typeface="Plus Jakarta Sans"/>
                <a:cs typeface="Plus Jakarta Sans"/>
                <a:sym typeface="Plus Jakarta Sans"/>
              </a:rPr>
              <a:t>Various Decays</a:t>
            </a:r>
            <a:endParaRPr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a:p>
        </p:txBody>
      </p:sp>
      <p:sp>
        <p:nvSpPr>
          <p:cNvPr id="783" name="Google Shape;783;p21"/>
          <p:cNvSpPr txBox="1">
            <a:spLocks noGrp="1"/>
          </p:cNvSpPr>
          <p:nvPr>
            <p:ph type="body" idx="6"/>
          </p:nvPr>
        </p:nvSpPr>
        <p:spPr>
          <a:xfrm>
            <a:off x="3999787" y="4903288"/>
            <a:ext cx="1755600" cy="630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a:t>Fine-tune layer decays, batch size, initial learning rate, optimizers, etc.</a:t>
            </a:r>
            <a:endParaRPr/>
          </a:p>
          <a:p>
            <a:pPr marL="0" lvl="0" indent="0" algn="l" rtl="0">
              <a:lnSpc>
                <a:spcPct val="120000"/>
              </a:lnSpc>
              <a:spcBef>
                <a:spcPts val="1000"/>
              </a:spcBef>
              <a:spcAft>
                <a:spcPts val="0"/>
              </a:spcAft>
              <a:buClr>
                <a:srgbClr val="585858"/>
              </a:buClr>
              <a:buSzPts val="1000"/>
              <a:buNone/>
            </a:pPr>
            <a:endParaRPr/>
          </a:p>
        </p:txBody>
      </p:sp>
      <p:sp>
        <p:nvSpPr>
          <p:cNvPr id="784" name="Google Shape;784;p21"/>
          <p:cNvSpPr txBox="1">
            <a:spLocks noGrp="1"/>
          </p:cNvSpPr>
          <p:nvPr>
            <p:ph type="body" idx="7"/>
          </p:nvPr>
        </p:nvSpPr>
        <p:spPr>
          <a:xfrm>
            <a:off x="3999786" y="4257307"/>
            <a:ext cx="582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600"/>
              <a:buNone/>
            </a:pPr>
            <a:r>
              <a:rPr lang="en-ID" sz="1600" b="1">
                <a:solidFill>
                  <a:schemeClr val="accent1"/>
                </a:solidFill>
                <a:latin typeface="Plus Jakarta Sans Medium"/>
                <a:ea typeface="Plus Jakarta Sans Medium"/>
                <a:cs typeface="Plus Jakarta Sans Medium"/>
                <a:sym typeface="Plus Jakarta Sans Medium"/>
              </a:rPr>
              <a:t>04</a:t>
            </a:r>
            <a:endParaRPr/>
          </a:p>
          <a:p>
            <a:pPr marL="0" lvl="0" indent="0" algn="l" rtl="0">
              <a:lnSpc>
                <a:spcPct val="120000"/>
              </a:lnSpc>
              <a:spcBef>
                <a:spcPts val="1000"/>
              </a:spcBef>
              <a:spcAft>
                <a:spcPts val="0"/>
              </a:spcAft>
              <a:buClr>
                <a:schemeClr val="accent1"/>
              </a:buClr>
              <a:buSzPts val="1600"/>
              <a:buNone/>
            </a:pPr>
            <a:endParaRPr/>
          </a:p>
        </p:txBody>
      </p:sp>
      <p:sp>
        <p:nvSpPr>
          <p:cNvPr id="785" name="Google Shape;785;p21"/>
          <p:cNvSpPr txBox="1">
            <a:spLocks noGrp="1"/>
          </p:cNvSpPr>
          <p:nvPr>
            <p:ph type="body" idx="8"/>
          </p:nvPr>
        </p:nvSpPr>
        <p:spPr>
          <a:xfrm>
            <a:off x="3999787" y="4613702"/>
            <a:ext cx="22128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b="1">
                <a:latin typeface="Plus Jakarta Sans"/>
                <a:ea typeface="Plus Jakarta Sans"/>
                <a:cs typeface="Plus Jakarta Sans"/>
                <a:sym typeface="Plus Jakarta Sans"/>
              </a:rPr>
              <a:t>Explores Hyperparameters</a:t>
            </a:r>
            <a:endParaRPr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a:p>
        </p:txBody>
      </p:sp>
      <p:sp>
        <p:nvSpPr>
          <p:cNvPr id="786" name="Google Shape;786;p21"/>
          <p:cNvSpPr txBox="1">
            <a:spLocks noGrp="1"/>
          </p:cNvSpPr>
          <p:nvPr>
            <p:ph type="body" idx="9"/>
          </p:nvPr>
        </p:nvSpPr>
        <p:spPr>
          <a:xfrm>
            <a:off x="1187099" y="4905941"/>
            <a:ext cx="1755600" cy="630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a:t>Explore or create more food datasets from Google Images, social media, etc.</a:t>
            </a:r>
            <a:endParaRPr/>
          </a:p>
          <a:p>
            <a:pPr marL="0" lvl="0" indent="0" algn="l" rtl="0">
              <a:lnSpc>
                <a:spcPct val="120000"/>
              </a:lnSpc>
              <a:spcBef>
                <a:spcPts val="1000"/>
              </a:spcBef>
              <a:spcAft>
                <a:spcPts val="0"/>
              </a:spcAft>
              <a:buClr>
                <a:srgbClr val="585858"/>
              </a:buClr>
              <a:buSzPts val="1000"/>
              <a:buNone/>
            </a:pPr>
            <a:endParaRPr/>
          </a:p>
        </p:txBody>
      </p:sp>
      <p:sp>
        <p:nvSpPr>
          <p:cNvPr id="787" name="Google Shape;787;p21"/>
          <p:cNvSpPr txBox="1">
            <a:spLocks noGrp="1"/>
          </p:cNvSpPr>
          <p:nvPr>
            <p:ph type="body" idx="13"/>
          </p:nvPr>
        </p:nvSpPr>
        <p:spPr>
          <a:xfrm>
            <a:off x="1146523" y="4257185"/>
            <a:ext cx="582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600"/>
              <a:buNone/>
            </a:pPr>
            <a:r>
              <a:rPr lang="en-ID" sz="1600" b="1">
                <a:solidFill>
                  <a:schemeClr val="accent1"/>
                </a:solidFill>
                <a:latin typeface="Plus Jakarta Sans Medium"/>
                <a:ea typeface="Plus Jakarta Sans Medium"/>
                <a:cs typeface="Plus Jakarta Sans Medium"/>
                <a:sym typeface="Plus Jakarta Sans Medium"/>
              </a:rPr>
              <a:t>03</a:t>
            </a:r>
            <a:endParaRPr/>
          </a:p>
          <a:p>
            <a:pPr marL="0" lvl="0" indent="0" algn="l" rtl="0">
              <a:lnSpc>
                <a:spcPct val="120000"/>
              </a:lnSpc>
              <a:spcBef>
                <a:spcPts val="1000"/>
              </a:spcBef>
              <a:spcAft>
                <a:spcPts val="0"/>
              </a:spcAft>
              <a:buClr>
                <a:schemeClr val="accent1"/>
              </a:buClr>
              <a:buSzPts val="1600"/>
              <a:buNone/>
            </a:pPr>
            <a:endParaRPr/>
          </a:p>
        </p:txBody>
      </p:sp>
      <p:sp>
        <p:nvSpPr>
          <p:cNvPr id="788" name="Google Shape;788;p21"/>
          <p:cNvSpPr txBox="1">
            <a:spLocks noGrp="1"/>
          </p:cNvSpPr>
          <p:nvPr>
            <p:ph type="body" idx="14"/>
          </p:nvPr>
        </p:nvSpPr>
        <p:spPr>
          <a:xfrm>
            <a:off x="1146524" y="4613580"/>
            <a:ext cx="22128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b="1">
                <a:latin typeface="Plus Jakarta Sans"/>
                <a:ea typeface="Plus Jakarta Sans"/>
                <a:cs typeface="Plus Jakarta Sans"/>
                <a:sym typeface="Plus Jakarta Sans"/>
              </a:rPr>
              <a:t>More Sparse Data Tests</a:t>
            </a:r>
            <a:endParaRPr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a:p>
        </p:txBody>
      </p:sp>
      <p:sp>
        <p:nvSpPr>
          <p:cNvPr id="789" name="Google Shape;789;p21"/>
          <p:cNvSpPr txBox="1">
            <a:spLocks noGrp="1"/>
          </p:cNvSpPr>
          <p:nvPr>
            <p:ph type="body" idx="16"/>
          </p:nvPr>
        </p:nvSpPr>
        <p:spPr>
          <a:xfrm>
            <a:off x="1146523" y="2522439"/>
            <a:ext cx="582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600"/>
              <a:buNone/>
            </a:pPr>
            <a:r>
              <a:rPr lang="en-ID"/>
              <a:t>01</a:t>
            </a:r>
            <a:endParaRPr/>
          </a:p>
        </p:txBody>
      </p:sp>
      <p:sp>
        <p:nvSpPr>
          <p:cNvPr id="790" name="Google Shape;790;p21"/>
          <p:cNvSpPr txBox="1">
            <a:spLocks noGrp="1"/>
          </p:cNvSpPr>
          <p:nvPr>
            <p:ph type="body" idx="17"/>
          </p:nvPr>
        </p:nvSpPr>
        <p:spPr>
          <a:xfrm>
            <a:off x="1146525" y="2876375"/>
            <a:ext cx="29160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b="1">
                <a:latin typeface="Plus Jakarta Sans"/>
                <a:ea typeface="Plus Jakarta Sans"/>
                <a:cs typeface="Plus Jakarta Sans"/>
                <a:sym typeface="Plus Jakarta Sans"/>
              </a:rPr>
              <a:t>Use  Cosine Similarity </a:t>
            </a:r>
            <a:endParaRPr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sz="1000">
              <a:solidFill>
                <a:srgbClr val="585858"/>
              </a:solidFill>
              <a:latin typeface="Arial"/>
              <a:ea typeface="Arial"/>
              <a:cs typeface="Arial"/>
              <a:sym typeface="Arial"/>
            </a:endParaRPr>
          </a:p>
        </p:txBody>
      </p:sp>
      <p:grpSp>
        <p:nvGrpSpPr>
          <p:cNvPr id="791" name="Google Shape;791;p21"/>
          <p:cNvGrpSpPr/>
          <p:nvPr/>
        </p:nvGrpSpPr>
        <p:grpSpPr>
          <a:xfrm>
            <a:off x="228596" y="6608450"/>
            <a:ext cx="11555479" cy="246300"/>
            <a:chOff x="228596" y="6608450"/>
            <a:chExt cx="11555479" cy="246300"/>
          </a:xfrm>
        </p:grpSpPr>
        <p:sp>
          <p:nvSpPr>
            <p:cNvPr id="792" name="Google Shape;792;p21"/>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793" name="Google Shape;793;p21"/>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sp>
        <p:nvSpPr>
          <p:cNvPr id="794" name="Google Shape;794;p21"/>
          <p:cNvSpPr txBox="1">
            <a:spLocks noGrp="1"/>
          </p:cNvSpPr>
          <p:nvPr>
            <p:ph type="body" idx="9"/>
          </p:nvPr>
        </p:nvSpPr>
        <p:spPr>
          <a:xfrm>
            <a:off x="1146525" y="3033880"/>
            <a:ext cx="2118900" cy="6309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200"/>
              <a:buFont typeface="Arial"/>
              <a:buNone/>
            </a:pPr>
            <a:r>
              <a:rPr lang="en-ID" dirty="0"/>
              <a:t>Finetune CLIP using the same loss it was pre trained on. This requires fine tuning both the image and text encoder, but may lead to more stable optimization</a:t>
            </a:r>
            <a:endParaRPr dirty="0"/>
          </a:p>
          <a:p>
            <a:pPr marL="0" lvl="0" indent="0" algn="l" rtl="0">
              <a:lnSpc>
                <a:spcPct val="120000"/>
              </a:lnSpc>
              <a:spcBef>
                <a:spcPts val="1000"/>
              </a:spcBef>
              <a:spcAft>
                <a:spcPts val="0"/>
              </a:spcAft>
              <a:buClr>
                <a:srgbClr val="585858"/>
              </a:buClr>
              <a:buSzPts val="1000"/>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p19"/>
          <p:cNvPicPr preferRelativeResize="0">
            <a:picLocks noGrp="1"/>
          </p:cNvPicPr>
          <p:nvPr>
            <p:ph type="pic" idx="2"/>
          </p:nvPr>
        </p:nvPicPr>
        <p:blipFill rotWithShape="1">
          <a:blip r:embed="rId3">
            <a:alphaModFix/>
          </a:blip>
          <a:srcRect t="5081" b="40103"/>
          <a:stretch/>
        </p:blipFill>
        <p:spPr>
          <a:xfrm>
            <a:off x="0" y="0"/>
            <a:ext cx="12192000" cy="3759197"/>
          </a:xfrm>
          <a:prstGeom prst="rect">
            <a:avLst/>
          </a:prstGeom>
          <a:gradFill>
            <a:gsLst>
              <a:gs pos="0">
                <a:srgbClr val="D8D8D8"/>
              </a:gs>
              <a:gs pos="100000">
                <a:srgbClr val="A5A5A5"/>
              </a:gs>
            </a:gsLst>
            <a:lin ang="2700000" scaled="0"/>
          </a:gradFill>
          <a:ln>
            <a:noFill/>
          </a:ln>
        </p:spPr>
      </p:pic>
      <p:grpSp>
        <p:nvGrpSpPr>
          <p:cNvPr id="800" name="Google Shape;800;p19"/>
          <p:cNvGrpSpPr/>
          <p:nvPr/>
        </p:nvGrpSpPr>
        <p:grpSpPr>
          <a:xfrm>
            <a:off x="10672423" y="5964143"/>
            <a:ext cx="2223179" cy="2223179"/>
            <a:chOff x="3400425" y="733425"/>
            <a:chExt cx="5391150" cy="5391150"/>
          </a:xfrm>
        </p:grpSpPr>
        <p:sp>
          <p:nvSpPr>
            <p:cNvPr id="801" name="Google Shape;801;p1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2" name="Google Shape;802;p1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03" name="Google Shape;803;p19"/>
          <p:cNvGrpSpPr/>
          <p:nvPr/>
        </p:nvGrpSpPr>
        <p:grpSpPr>
          <a:xfrm>
            <a:off x="-2921000" y="1341210"/>
            <a:ext cx="4835975" cy="4835975"/>
            <a:chOff x="3400425" y="733425"/>
            <a:chExt cx="5391150" cy="5391150"/>
          </a:xfrm>
        </p:grpSpPr>
        <p:sp>
          <p:nvSpPr>
            <p:cNvPr id="804" name="Google Shape;804;p19"/>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05" name="Google Shape;805;p19"/>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806" name="Google Shape;806;p19"/>
          <p:cNvCxnSpPr/>
          <p:nvPr/>
        </p:nvCxnSpPr>
        <p:spPr>
          <a:xfrm>
            <a:off x="2421445" y="4218544"/>
            <a:ext cx="1086600" cy="0"/>
          </a:xfrm>
          <a:prstGeom prst="straightConnector1">
            <a:avLst/>
          </a:prstGeom>
          <a:noFill/>
          <a:ln w="12700" cap="flat" cmpd="sng">
            <a:solidFill>
              <a:schemeClr val="accent1"/>
            </a:solidFill>
            <a:prstDash val="solid"/>
            <a:miter lim="800000"/>
            <a:headEnd type="none" w="sm" len="sm"/>
            <a:tailEnd type="none" w="sm" len="sm"/>
          </a:ln>
        </p:spPr>
      </p:cxnSp>
      <p:sp>
        <p:nvSpPr>
          <p:cNvPr id="807" name="Google Shape;807;p19"/>
          <p:cNvSpPr/>
          <p:nvPr/>
        </p:nvSpPr>
        <p:spPr>
          <a:xfrm>
            <a:off x="0" y="6422628"/>
            <a:ext cx="12192000" cy="4353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08" name="Google Shape;808;p19"/>
          <p:cNvGrpSpPr/>
          <p:nvPr/>
        </p:nvGrpSpPr>
        <p:grpSpPr>
          <a:xfrm>
            <a:off x="151125" y="6507100"/>
            <a:ext cx="11632925" cy="246300"/>
            <a:chOff x="151125" y="6507100"/>
            <a:chExt cx="11632925" cy="246300"/>
          </a:xfrm>
        </p:grpSpPr>
        <p:sp>
          <p:nvSpPr>
            <p:cNvPr id="809" name="Google Shape;809;p19"/>
            <p:cNvSpPr txBox="1"/>
            <p:nvPr/>
          </p:nvSpPr>
          <p:spPr>
            <a:xfrm>
              <a:off x="151125" y="6507100"/>
              <a:ext cx="38589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lt1"/>
                  </a:solidFill>
                  <a:latin typeface="Plus Jakarta Sans Medium"/>
                  <a:ea typeface="Plus Jakarta Sans Medium"/>
                  <a:cs typeface="Plus Jakarta Sans Medium"/>
                  <a:sym typeface="Plus Jakarta Sans Medium"/>
                </a:rPr>
                <a:t>Boston University EC523 Deep Learning</a:t>
              </a:r>
              <a:endParaRPr sz="1000">
                <a:solidFill>
                  <a:schemeClr val="lt1"/>
                </a:solidFill>
                <a:latin typeface="Plus Jakarta Sans Medium"/>
                <a:ea typeface="Plus Jakarta Sans Medium"/>
                <a:cs typeface="Plus Jakarta Sans Medium"/>
                <a:sym typeface="Plus Jakarta Sans Medium"/>
              </a:endParaRPr>
            </a:p>
          </p:txBody>
        </p:sp>
        <p:cxnSp>
          <p:nvCxnSpPr>
            <p:cNvPr id="810" name="Google Shape;810;p19"/>
            <p:cNvCxnSpPr/>
            <p:nvPr/>
          </p:nvCxnSpPr>
          <p:spPr>
            <a:xfrm rot="10800000" flipH="1">
              <a:off x="2780450" y="6651700"/>
              <a:ext cx="9003600" cy="8100"/>
            </a:xfrm>
            <a:prstGeom prst="straightConnector1">
              <a:avLst/>
            </a:prstGeom>
            <a:noFill/>
            <a:ln w="12700" cap="flat" cmpd="sng">
              <a:solidFill>
                <a:schemeClr val="lt1"/>
              </a:solidFill>
              <a:prstDash val="solid"/>
              <a:miter lim="800000"/>
              <a:headEnd type="none" w="sm" len="sm"/>
              <a:tailEnd type="none" w="sm" len="sm"/>
            </a:ln>
          </p:spPr>
        </p:cxnSp>
      </p:grpSp>
      <p:sp>
        <p:nvSpPr>
          <p:cNvPr id="811" name="Google Shape;811;p19"/>
          <p:cNvSpPr txBox="1">
            <a:spLocks noGrp="1"/>
          </p:cNvSpPr>
          <p:nvPr>
            <p:ph type="title"/>
          </p:nvPr>
        </p:nvSpPr>
        <p:spPr>
          <a:xfrm>
            <a:off x="1030225" y="4346300"/>
            <a:ext cx="2540400" cy="1326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a:t>Filipino </a:t>
            </a:r>
            <a:endParaRPr/>
          </a:p>
          <a:p>
            <a:pPr marL="0" lvl="0" indent="0" algn="l" rtl="0">
              <a:lnSpc>
                <a:spcPct val="100000"/>
              </a:lnSpc>
              <a:spcBef>
                <a:spcPts val="0"/>
              </a:spcBef>
              <a:spcAft>
                <a:spcPts val="0"/>
              </a:spcAft>
              <a:buClr>
                <a:schemeClr val="dk1"/>
              </a:buClr>
              <a:buSzPts val="4000"/>
              <a:buFont typeface="Plus Jakarta Sans Medium"/>
              <a:buNone/>
            </a:pPr>
            <a:r>
              <a:rPr lang="en-ID">
                <a:solidFill>
                  <a:schemeClr val="accent1"/>
                </a:solidFill>
              </a:rPr>
              <a:t>Food</a:t>
            </a:r>
            <a:endParaRPr/>
          </a:p>
        </p:txBody>
      </p:sp>
      <p:sp>
        <p:nvSpPr>
          <p:cNvPr id="812" name="Google Shape;812;p19"/>
          <p:cNvSpPr txBox="1">
            <a:spLocks noGrp="1"/>
          </p:cNvSpPr>
          <p:nvPr>
            <p:ph type="body" idx="4"/>
          </p:nvPr>
        </p:nvSpPr>
        <p:spPr>
          <a:xfrm>
            <a:off x="1030224" y="4010402"/>
            <a:ext cx="1398900" cy="762300"/>
          </a:xfrm>
          <a:prstGeom prst="rect">
            <a:avLst/>
          </a:prstGeom>
          <a:noFill/>
          <a:ln>
            <a:noFill/>
          </a:ln>
        </p:spPr>
        <p:txBody>
          <a:bodyPr spcFirstLastPara="1" wrap="square" lIns="91425" tIns="45700" rIns="91425" bIns="45700" anchor="t" anchorCtr="0">
            <a:spAutoFit/>
          </a:bodyPr>
          <a:lstStyle/>
          <a:p>
            <a:pPr marL="0" lvl="0" indent="0" algn="l" rtl="0">
              <a:lnSpc>
                <a:spcPct val="120000"/>
              </a:lnSpc>
              <a:spcBef>
                <a:spcPts val="0"/>
              </a:spcBef>
              <a:spcAft>
                <a:spcPts val="0"/>
              </a:spcAft>
              <a:buClr>
                <a:schemeClr val="accent3"/>
              </a:buClr>
              <a:buSzPts val="1600"/>
              <a:buNone/>
            </a:pPr>
            <a:r>
              <a:rPr lang="en-ID"/>
              <a:t>Sparse Data</a:t>
            </a:r>
            <a:endParaRPr/>
          </a:p>
          <a:p>
            <a:pPr marL="0" lvl="0" indent="0" algn="l" rtl="0">
              <a:lnSpc>
                <a:spcPct val="120000"/>
              </a:lnSpc>
              <a:spcBef>
                <a:spcPts val="1000"/>
              </a:spcBef>
              <a:spcAft>
                <a:spcPts val="0"/>
              </a:spcAft>
              <a:buClr>
                <a:schemeClr val="accent3"/>
              </a:buClr>
              <a:buSzPts val="1600"/>
              <a:buNone/>
            </a:pPr>
            <a:endParaRPr/>
          </a:p>
        </p:txBody>
      </p:sp>
      <p:sp>
        <p:nvSpPr>
          <p:cNvPr id="813" name="Google Shape;813;p19"/>
          <p:cNvSpPr txBox="1">
            <a:spLocks noGrp="1"/>
          </p:cNvSpPr>
          <p:nvPr>
            <p:ph type="body" idx="1"/>
          </p:nvPr>
        </p:nvSpPr>
        <p:spPr>
          <a:xfrm>
            <a:off x="5271446" y="4523338"/>
            <a:ext cx="29169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3000" b="1">
                <a:solidFill>
                  <a:schemeClr val="accent1"/>
                </a:solidFill>
                <a:latin typeface="Plus Jakarta Sans"/>
                <a:ea typeface="Plus Jakarta Sans"/>
                <a:cs typeface="Plus Jakarta Sans"/>
                <a:sym typeface="Plus Jakarta Sans"/>
              </a:rPr>
              <a:t>92.3%</a:t>
            </a:r>
            <a:endParaRPr sz="3000" b="1">
              <a:solidFill>
                <a:schemeClr val="accent1"/>
              </a:solidFill>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a:p>
        </p:txBody>
      </p:sp>
      <p:sp>
        <p:nvSpPr>
          <p:cNvPr id="814" name="Google Shape;814;p19"/>
          <p:cNvSpPr txBox="1">
            <a:spLocks noGrp="1"/>
          </p:cNvSpPr>
          <p:nvPr>
            <p:ph type="body" idx="3"/>
          </p:nvPr>
        </p:nvSpPr>
        <p:spPr>
          <a:xfrm>
            <a:off x="5289151" y="5232675"/>
            <a:ext cx="1398900" cy="630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a:t>CLIP Zeroshot with cosine similarity</a:t>
            </a:r>
            <a:endParaRPr/>
          </a:p>
          <a:p>
            <a:pPr marL="0" lvl="0" indent="0" algn="l" rtl="0">
              <a:lnSpc>
                <a:spcPct val="120000"/>
              </a:lnSpc>
              <a:spcBef>
                <a:spcPts val="1000"/>
              </a:spcBef>
              <a:spcAft>
                <a:spcPts val="0"/>
              </a:spcAft>
              <a:buClr>
                <a:srgbClr val="585858"/>
              </a:buClr>
              <a:buSzPts val="1000"/>
              <a:buNone/>
            </a:pPr>
            <a:endParaRPr/>
          </a:p>
        </p:txBody>
      </p:sp>
      <p:sp>
        <p:nvSpPr>
          <p:cNvPr id="815" name="Google Shape;815;p19"/>
          <p:cNvSpPr txBox="1">
            <a:spLocks noGrp="1"/>
          </p:cNvSpPr>
          <p:nvPr>
            <p:ph type="body" idx="1"/>
          </p:nvPr>
        </p:nvSpPr>
        <p:spPr>
          <a:xfrm>
            <a:off x="5271446" y="4949938"/>
            <a:ext cx="29169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1800"/>
              <a:t>Zeroshot</a:t>
            </a:r>
            <a:endParaRPr sz="1800"/>
          </a:p>
          <a:p>
            <a:pPr marL="0" lvl="0" indent="0" algn="l" rtl="0">
              <a:lnSpc>
                <a:spcPct val="120000"/>
              </a:lnSpc>
              <a:spcBef>
                <a:spcPts val="1000"/>
              </a:spcBef>
              <a:spcAft>
                <a:spcPts val="0"/>
              </a:spcAft>
              <a:buClr>
                <a:schemeClr val="dk1"/>
              </a:buClr>
              <a:buSzPts val="1200"/>
              <a:buNone/>
            </a:pPr>
            <a:endParaRPr/>
          </a:p>
        </p:txBody>
      </p:sp>
      <p:sp>
        <p:nvSpPr>
          <p:cNvPr id="816" name="Google Shape;816;p19"/>
          <p:cNvSpPr txBox="1">
            <a:spLocks noGrp="1"/>
          </p:cNvSpPr>
          <p:nvPr>
            <p:ph type="body" idx="1"/>
          </p:nvPr>
        </p:nvSpPr>
        <p:spPr>
          <a:xfrm>
            <a:off x="7196621" y="4523338"/>
            <a:ext cx="29169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3000" b="1">
                <a:solidFill>
                  <a:schemeClr val="accent1"/>
                </a:solidFill>
                <a:latin typeface="Plus Jakarta Sans"/>
                <a:ea typeface="Plus Jakarta Sans"/>
                <a:cs typeface="Plus Jakarta Sans"/>
                <a:sym typeface="Plus Jakarta Sans"/>
              </a:rPr>
              <a:t>93.9%</a:t>
            </a:r>
            <a:endParaRPr sz="3000" b="1">
              <a:solidFill>
                <a:schemeClr val="accent1"/>
              </a:solidFill>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a:p>
        </p:txBody>
      </p:sp>
      <p:sp>
        <p:nvSpPr>
          <p:cNvPr id="817" name="Google Shape;817;p19"/>
          <p:cNvSpPr txBox="1">
            <a:spLocks noGrp="1"/>
          </p:cNvSpPr>
          <p:nvPr>
            <p:ph type="body" idx="3"/>
          </p:nvPr>
        </p:nvSpPr>
        <p:spPr>
          <a:xfrm>
            <a:off x="7214326" y="5232675"/>
            <a:ext cx="1398900" cy="630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a:t>Xception</a:t>
            </a:r>
            <a:endParaRPr/>
          </a:p>
          <a:p>
            <a:pPr marL="0" lvl="0" indent="0" algn="l" rtl="0">
              <a:lnSpc>
                <a:spcPct val="120000"/>
              </a:lnSpc>
              <a:spcBef>
                <a:spcPts val="1000"/>
              </a:spcBef>
              <a:spcAft>
                <a:spcPts val="0"/>
              </a:spcAft>
              <a:buClr>
                <a:srgbClr val="585858"/>
              </a:buClr>
              <a:buSzPts val="1000"/>
              <a:buNone/>
            </a:pPr>
            <a:endParaRPr/>
          </a:p>
        </p:txBody>
      </p:sp>
      <p:sp>
        <p:nvSpPr>
          <p:cNvPr id="818" name="Google Shape;818;p19"/>
          <p:cNvSpPr txBox="1">
            <a:spLocks noGrp="1"/>
          </p:cNvSpPr>
          <p:nvPr>
            <p:ph type="body" idx="1"/>
          </p:nvPr>
        </p:nvSpPr>
        <p:spPr>
          <a:xfrm>
            <a:off x="7196625" y="4949961"/>
            <a:ext cx="2916900" cy="522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1800"/>
              <a:t>SOTA</a:t>
            </a:r>
            <a:endParaRPr/>
          </a:p>
        </p:txBody>
      </p:sp>
      <p:sp>
        <p:nvSpPr>
          <p:cNvPr id="819" name="Google Shape;819;p19"/>
          <p:cNvSpPr txBox="1">
            <a:spLocks noGrp="1"/>
          </p:cNvSpPr>
          <p:nvPr>
            <p:ph type="body" idx="1"/>
          </p:nvPr>
        </p:nvSpPr>
        <p:spPr>
          <a:xfrm>
            <a:off x="9139496" y="4523338"/>
            <a:ext cx="29169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3000" b="1">
                <a:solidFill>
                  <a:schemeClr val="accent1"/>
                </a:solidFill>
                <a:latin typeface="Plus Jakarta Sans"/>
                <a:ea typeface="Plus Jakarta Sans"/>
                <a:cs typeface="Plus Jakarta Sans"/>
                <a:sym typeface="Plus Jakarta Sans"/>
              </a:rPr>
              <a:t>95.1%</a:t>
            </a:r>
            <a:endParaRPr sz="3000" b="1">
              <a:solidFill>
                <a:schemeClr val="accent1"/>
              </a:solidFill>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dk1"/>
              </a:buClr>
              <a:buSzPts val="1200"/>
              <a:buNone/>
            </a:pPr>
            <a:endParaRPr/>
          </a:p>
        </p:txBody>
      </p:sp>
      <p:sp>
        <p:nvSpPr>
          <p:cNvPr id="820" name="Google Shape;820;p19"/>
          <p:cNvSpPr txBox="1">
            <a:spLocks noGrp="1"/>
          </p:cNvSpPr>
          <p:nvPr>
            <p:ph type="body" idx="3"/>
          </p:nvPr>
        </p:nvSpPr>
        <p:spPr>
          <a:xfrm>
            <a:off x="9157201" y="5232675"/>
            <a:ext cx="1398900" cy="630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a:t>Fine-Tuned Clip with LLRD of 0.99 and </a:t>
            </a:r>
            <a:endParaRPr/>
          </a:p>
          <a:p>
            <a:pPr marL="0" lvl="0" indent="0" algn="l" rtl="0">
              <a:lnSpc>
                <a:spcPct val="120000"/>
              </a:lnSpc>
              <a:spcBef>
                <a:spcPts val="0"/>
              </a:spcBef>
              <a:spcAft>
                <a:spcPts val="0"/>
              </a:spcAft>
              <a:buClr>
                <a:srgbClr val="585858"/>
              </a:buClr>
              <a:buSzPts val="1000"/>
              <a:buNone/>
            </a:pPr>
            <a:r>
              <a:rPr lang="en-ID"/>
              <a:t>LR of 1e-3</a:t>
            </a:r>
            <a:endParaRPr/>
          </a:p>
          <a:p>
            <a:pPr marL="0" lvl="0" indent="0" algn="l" rtl="0">
              <a:lnSpc>
                <a:spcPct val="120000"/>
              </a:lnSpc>
              <a:spcBef>
                <a:spcPts val="1000"/>
              </a:spcBef>
              <a:spcAft>
                <a:spcPts val="0"/>
              </a:spcAft>
              <a:buClr>
                <a:srgbClr val="585858"/>
              </a:buClr>
              <a:buSzPts val="1000"/>
              <a:buNone/>
            </a:pPr>
            <a:endParaRPr/>
          </a:p>
        </p:txBody>
      </p:sp>
      <p:sp>
        <p:nvSpPr>
          <p:cNvPr id="821" name="Google Shape;821;p19"/>
          <p:cNvSpPr txBox="1">
            <a:spLocks noGrp="1"/>
          </p:cNvSpPr>
          <p:nvPr>
            <p:ph type="body" idx="1"/>
          </p:nvPr>
        </p:nvSpPr>
        <p:spPr>
          <a:xfrm>
            <a:off x="9139496" y="4949938"/>
            <a:ext cx="29169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200"/>
              <a:buNone/>
            </a:pPr>
            <a:r>
              <a:rPr lang="en-ID" sz="1800"/>
              <a:t>Our Model</a:t>
            </a:r>
            <a:endParaRPr sz="1800"/>
          </a:p>
          <a:p>
            <a:pPr marL="0" lvl="0" indent="0" algn="l" rtl="0">
              <a:lnSpc>
                <a:spcPct val="120000"/>
              </a:lnSpc>
              <a:spcBef>
                <a:spcPts val="1000"/>
              </a:spcBef>
              <a:spcAft>
                <a:spcPts val="0"/>
              </a:spcAft>
              <a:buClr>
                <a:schemeClr val="dk1"/>
              </a:buClr>
              <a:buSzPts val="1200"/>
              <a:buNone/>
            </a:pPr>
            <a:endParaRPr/>
          </a:p>
        </p:txBody>
      </p:sp>
      <p:sp>
        <p:nvSpPr>
          <p:cNvPr id="822" name="Google Shape;822;p19"/>
          <p:cNvSpPr txBox="1"/>
          <p:nvPr/>
        </p:nvSpPr>
        <p:spPr>
          <a:xfrm>
            <a:off x="1030225" y="5518250"/>
            <a:ext cx="3653400" cy="9174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a:solidFill>
                  <a:srgbClr val="585858"/>
                </a:solidFill>
              </a:rPr>
              <a:t>Lumpia, Chicharon, Ube</a:t>
            </a:r>
            <a:endParaRPr>
              <a:solidFill>
                <a:srgbClr val="585858"/>
              </a:solidFill>
            </a:endParaRPr>
          </a:p>
          <a:p>
            <a:pPr marL="0" lvl="0" indent="0" algn="l" rtl="0">
              <a:lnSpc>
                <a:spcPct val="120000"/>
              </a:lnSpc>
              <a:spcBef>
                <a:spcPts val="0"/>
              </a:spcBef>
              <a:spcAft>
                <a:spcPts val="0"/>
              </a:spcAft>
              <a:buNone/>
            </a:pPr>
            <a:r>
              <a:rPr lang="en-ID">
                <a:solidFill>
                  <a:srgbClr val="585858"/>
                </a:solidFill>
              </a:rPr>
              <a:t>10 images/class</a:t>
            </a:r>
            <a:endParaRPr>
              <a:solidFill>
                <a:srgbClr val="585858"/>
              </a:solidFill>
            </a:endParaRPr>
          </a:p>
          <a:p>
            <a:pPr marL="0" lvl="0" indent="0" algn="l" rtl="0">
              <a:lnSpc>
                <a:spcPct val="120000"/>
              </a:lnSpc>
              <a:spcBef>
                <a:spcPts val="0"/>
              </a:spcBef>
              <a:spcAft>
                <a:spcPts val="0"/>
              </a:spcAft>
              <a:buNone/>
            </a:pPr>
            <a:r>
              <a:rPr lang="en-ID">
                <a:solidFill>
                  <a:srgbClr val="585858"/>
                </a:solidFill>
              </a:rPr>
              <a:t>Source: Web Scraped from Google Images</a:t>
            </a:r>
            <a:endParaRPr>
              <a:solidFill>
                <a:srgbClr val="585858"/>
              </a:solidFill>
            </a:endParaRPr>
          </a:p>
        </p:txBody>
      </p:sp>
      <p:sp>
        <p:nvSpPr>
          <p:cNvPr id="823" name="Google Shape;823;p19"/>
          <p:cNvSpPr txBox="1"/>
          <p:nvPr/>
        </p:nvSpPr>
        <p:spPr>
          <a:xfrm>
            <a:off x="11709550" y="64245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FF9900"/>
                </a:solidFill>
              </a:rPr>
              <a:t>•</a:t>
            </a:r>
            <a:r>
              <a:rPr lang="en-ID" sz="2000" b="1">
                <a:solidFill>
                  <a:srgbClr val="00FFFF"/>
                </a:solidFill>
              </a:rPr>
              <a:t>•</a:t>
            </a:r>
            <a:r>
              <a:rPr lang="en-ID" sz="2000" b="1">
                <a:solidFill>
                  <a:srgbClr val="00FF00"/>
                </a:solidFill>
              </a:rPr>
              <a:t>•</a:t>
            </a:r>
            <a:endParaRPr sz="2000">
              <a:solidFill>
                <a:srgbClr val="00FF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pSp>
        <p:nvGrpSpPr>
          <p:cNvPr id="828" name="Google Shape;828;g1ed256cc1d3_0_235"/>
          <p:cNvGrpSpPr/>
          <p:nvPr/>
        </p:nvGrpSpPr>
        <p:grpSpPr>
          <a:xfrm>
            <a:off x="10137690" y="4920369"/>
            <a:ext cx="1586615" cy="1586615"/>
            <a:chOff x="3400425" y="733425"/>
            <a:chExt cx="5391150" cy="5391150"/>
          </a:xfrm>
        </p:grpSpPr>
        <p:sp>
          <p:nvSpPr>
            <p:cNvPr id="829" name="Google Shape;829;g1ed256cc1d3_0_23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0" name="Google Shape;830;g1ed256cc1d3_0_23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31" name="Google Shape;831;g1ed256cc1d3_0_235"/>
          <p:cNvGrpSpPr/>
          <p:nvPr/>
        </p:nvGrpSpPr>
        <p:grpSpPr>
          <a:xfrm>
            <a:off x="-1805533" y="-1114336"/>
            <a:ext cx="4835862" cy="4835862"/>
            <a:chOff x="3400425" y="733425"/>
            <a:chExt cx="5391150" cy="5391150"/>
          </a:xfrm>
        </p:grpSpPr>
        <p:sp>
          <p:nvSpPr>
            <p:cNvPr id="832" name="Google Shape;832;g1ed256cc1d3_0_23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3" name="Google Shape;833;g1ed256cc1d3_0_23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834" name="Google Shape;834;g1ed256cc1d3_0_235"/>
          <p:cNvGrpSpPr/>
          <p:nvPr/>
        </p:nvGrpSpPr>
        <p:grpSpPr>
          <a:xfrm>
            <a:off x="1026217" y="2318147"/>
            <a:ext cx="2421583" cy="3603634"/>
            <a:chOff x="1026264" y="2318147"/>
            <a:chExt cx="2267400" cy="3603634"/>
          </a:xfrm>
        </p:grpSpPr>
        <p:sp>
          <p:nvSpPr>
            <p:cNvPr id="835" name="Google Shape;835;g1ed256cc1d3_0_235"/>
            <p:cNvSpPr/>
            <p:nvPr/>
          </p:nvSpPr>
          <p:spPr>
            <a:xfrm>
              <a:off x="1026264" y="2536881"/>
              <a:ext cx="2267400" cy="3384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6" name="Google Shape;836;g1ed256cc1d3_0_235"/>
            <p:cNvSpPr/>
            <p:nvPr/>
          </p:nvSpPr>
          <p:spPr>
            <a:xfrm>
              <a:off x="1026264" y="2318147"/>
              <a:ext cx="2267400" cy="21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37" name="Google Shape;837;g1ed256cc1d3_0_235"/>
          <p:cNvSpPr/>
          <p:nvPr/>
        </p:nvSpPr>
        <p:spPr>
          <a:xfrm>
            <a:off x="3601718" y="2536881"/>
            <a:ext cx="2421900" cy="3384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38" name="Google Shape;838;g1ed256cc1d3_0_235"/>
          <p:cNvSpPr/>
          <p:nvPr/>
        </p:nvSpPr>
        <p:spPr>
          <a:xfrm>
            <a:off x="3601718" y="2318147"/>
            <a:ext cx="2421900" cy="21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39" name="Google Shape;839;g1ed256cc1d3_0_235"/>
          <p:cNvGrpSpPr/>
          <p:nvPr/>
        </p:nvGrpSpPr>
        <p:grpSpPr>
          <a:xfrm>
            <a:off x="6177125" y="2318147"/>
            <a:ext cx="2421583" cy="3603634"/>
            <a:chOff x="1026264" y="2318147"/>
            <a:chExt cx="2267400" cy="3603634"/>
          </a:xfrm>
        </p:grpSpPr>
        <p:sp>
          <p:nvSpPr>
            <p:cNvPr id="840" name="Google Shape;840;g1ed256cc1d3_0_235"/>
            <p:cNvSpPr/>
            <p:nvPr/>
          </p:nvSpPr>
          <p:spPr>
            <a:xfrm>
              <a:off x="1026264" y="2536881"/>
              <a:ext cx="2267400" cy="3384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1" name="Google Shape;841;g1ed256cc1d3_0_235"/>
            <p:cNvSpPr/>
            <p:nvPr/>
          </p:nvSpPr>
          <p:spPr>
            <a:xfrm>
              <a:off x="1026264" y="2318147"/>
              <a:ext cx="2267400" cy="21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842" name="Google Shape;842;g1ed256cc1d3_0_235"/>
          <p:cNvCxnSpPr/>
          <p:nvPr/>
        </p:nvCxnSpPr>
        <p:spPr>
          <a:xfrm>
            <a:off x="2352107" y="1142758"/>
            <a:ext cx="1086600" cy="0"/>
          </a:xfrm>
          <a:prstGeom prst="straightConnector1">
            <a:avLst/>
          </a:prstGeom>
          <a:noFill/>
          <a:ln w="12700" cap="flat" cmpd="sng">
            <a:solidFill>
              <a:schemeClr val="accent1"/>
            </a:solidFill>
            <a:prstDash val="solid"/>
            <a:miter lim="800000"/>
            <a:headEnd type="none" w="sm" len="sm"/>
            <a:tailEnd type="none" w="sm" len="sm"/>
          </a:ln>
        </p:spPr>
      </p:cxnSp>
      <p:sp>
        <p:nvSpPr>
          <p:cNvPr id="843" name="Google Shape;843;g1ed256cc1d3_0_235"/>
          <p:cNvSpPr txBox="1">
            <a:spLocks noGrp="1"/>
          </p:cNvSpPr>
          <p:nvPr>
            <p:ph type="title"/>
          </p:nvPr>
        </p:nvSpPr>
        <p:spPr>
          <a:xfrm>
            <a:off x="1187100" y="1274950"/>
            <a:ext cx="4836000" cy="52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Font typeface="Plus Jakarta Sans Medium"/>
              <a:buNone/>
            </a:pPr>
            <a:r>
              <a:rPr lang="en-ID"/>
              <a:t>Work</a:t>
            </a:r>
            <a:r>
              <a:rPr lang="en-ID" sz="2800">
                <a:latin typeface="Plus Jakarta Sans Medium"/>
                <a:ea typeface="Plus Jakarta Sans Medium"/>
                <a:cs typeface="Plus Jakarta Sans Medium"/>
                <a:sym typeface="Plus Jakarta Sans Medium"/>
              </a:rPr>
              <a:t> </a:t>
            </a:r>
            <a:r>
              <a:rPr lang="en-ID">
                <a:solidFill>
                  <a:schemeClr val="accent1"/>
                </a:solidFill>
              </a:rPr>
              <a:t>Distribution</a:t>
            </a:r>
            <a:endParaRPr/>
          </a:p>
        </p:txBody>
      </p:sp>
      <p:grpSp>
        <p:nvGrpSpPr>
          <p:cNvPr id="844" name="Google Shape;844;g1ed256cc1d3_0_235"/>
          <p:cNvGrpSpPr/>
          <p:nvPr/>
        </p:nvGrpSpPr>
        <p:grpSpPr>
          <a:xfrm>
            <a:off x="8752580" y="2318147"/>
            <a:ext cx="2421583" cy="3603634"/>
            <a:chOff x="1026264" y="2318147"/>
            <a:chExt cx="2267400" cy="3603634"/>
          </a:xfrm>
        </p:grpSpPr>
        <p:sp>
          <p:nvSpPr>
            <p:cNvPr id="845" name="Google Shape;845;g1ed256cc1d3_0_235"/>
            <p:cNvSpPr/>
            <p:nvPr/>
          </p:nvSpPr>
          <p:spPr>
            <a:xfrm>
              <a:off x="1026264" y="2536881"/>
              <a:ext cx="2267400" cy="3384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6" name="Google Shape;846;g1ed256cc1d3_0_235"/>
            <p:cNvSpPr/>
            <p:nvPr/>
          </p:nvSpPr>
          <p:spPr>
            <a:xfrm>
              <a:off x="1026264" y="2318147"/>
              <a:ext cx="2267400" cy="21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47" name="Google Shape;847;g1ed256cc1d3_0_235"/>
          <p:cNvSpPr txBox="1">
            <a:spLocks noGrp="1"/>
          </p:cNvSpPr>
          <p:nvPr>
            <p:ph type="body" idx="1"/>
          </p:nvPr>
        </p:nvSpPr>
        <p:spPr>
          <a:xfrm>
            <a:off x="1187101" y="934616"/>
            <a:ext cx="1398900" cy="3384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accent3"/>
              </a:buClr>
              <a:buSzPts val="1600"/>
              <a:buNone/>
            </a:pPr>
            <a:r>
              <a:rPr lang="en-ID"/>
              <a:t>The Team</a:t>
            </a:r>
            <a:endParaRPr/>
          </a:p>
        </p:txBody>
      </p:sp>
      <p:pic>
        <p:nvPicPr>
          <p:cNvPr id="848" name="Google Shape;848;g1ed256cc1d3_0_235"/>
          <p:cNvPicPr preferRelativeResize="0">
            <a:picLocks noGrp="1"/>
          </p:cNvPicPr>
          <p:nvPr>
            <p:ph type="pic" idx="2"/>
          </p:nvPr>
        </p:nvPicPr>
        <p:blipFill rotWithShape="1">
          <a:blip r:embed="rId3">
            <a:alphaModFix/>
          </a:blip>
          <a:srcRect t="28207" b="4165"/>
          <a:stretch/>
        </p:blipFill>
        <p:spPr>
          <a:xfrm>
            <a:off x="1592990" y="2836900"/>
            <a:ext cx="1288335" cy="1288332"/>
          </a:xfrm>
          <a:prstGeom prst="rect">
            <a:avLst/>
          </a:prstGeom>
          <a:gradFill>
            <a:gsLst>
              <a:gs pos="0">
                <a:srgbClr val="D8D8D8"/>
              </a:gs>
              <a:gs pos="100000">
                <a:srgbClr val="A5A5A5"/>
              </a:gs>
            </a:gsLst>
            <a:lin ang="2700006" scaled="0"/>
          </a:gradFill>
          <a:ln>
            <a:noFill/>
          </a:ln>
        </p:spPr>
      </p:pic>
      <p:pic>
        <p:nvPicPr>
          <p:cNvPr id="849" name="Google Shape;849;g1ed256cc1d3_0_235"/>
          <p:cNvPicPr preferRelativeResize="0">
            <a:picLocks noGrp="1"/>
          </p:cNvPicPr>
          <p:nvPr>
            <p:ph type="pic" idx="3"/>
          </p:nvPr>
        </p:nvPicPr>
        <p:blipFill rotWithShape="1">
          <a:blip r:embed="rId4">
            <a:alphaModFix/>
          </a:blip>
          <a:srcRect t="12502" b="12495"/>
          <a:stretch/>
        </p:blipFill>
        <p:spPr>
          <a:xfrm>
            <a:off x="4168444" y="2836900"/>
            <a:ext cx="1288335" cy="1288335"/>
          </a:xfrm>
          <a:prstGeom prst="rect">
            <a:avLst/>
          </a:prstGeom>
          <a:gradFill>
            <a:gsLst>
              <a:gs pos="0">
                <a:srgbClr val="D8D8D8"/>
              </a:gs>
              <a:gs pos="100000">
                <a:srgbClr val="A5A5A5"/>
              </a:gs>
            </a:gsLst>
            <a:lin ang="2700006" scaled="0"/>
          </a:gradFill>
          <a:ln>
            <a:noFill/>
          </a:ln>
        </p:spPr>
      </p:pic>
      <p:pic>
        <p:nvPicPr>
          <p:cNvPr id="850" name="Google Shape;850;g1ed256cc1d3_0_235"/>
          <p:cNvPicPr preferRelativeResize="0">
            <a:picLocks noGrp="1"/>
          </p:cNvPicPr>
          <p:nvPr>
            <p:ph type="pic" idx="4"/>
          </p:nvPr>
        </p:nvPicPr>
        <p:blipFill rotWithShape="1">
          <a:blip r:embed="rId5">
            <a:alphaModFix/>
          </a:blip>
          <a:srcRect l="139" r="139"/>
          <a:stretch/>
        </p:blipFill>
        <p:spPr>
          <a:xfrm>
            <a:off x="6743898" y="2836900"/>
            <a:ext cx="1288335" cy="1288334"/>
          </a:xfrm>
          <a:prstGeom prst="rect">
            <a:avLst/>
          </a:prstGeom>
          <a:gradFill>
            <a:gsLst>
              <a:gs pos="0">
                <a:srgbClr val="D8D8D8"/>
              </a:gs>
              <a:gs pos="100000">
                <a:srgbClr val="A5A5A5"/>
              </a:gs>
            </a:gsLst>
            <a:lin ang="2700006" scaled="0"/>
          </a:gradFill>
          <a:ln>
            <a:noFill/>
          </a:ln>
        </p:spPr>
      </p:pic>
      <p:pic>
        <p:nvPicPr>
          <p:cNvPr id="851" name="Google Shape;851;g1ed256cc1d3_0_235"/>
          <p:cNvPicPr preferRelativeResize="0">
            <a:picLocks noGrp="1"/>
          </p:cNvPicPr>
          <p:nvPr>
            <p:ph type="pic" idx="5"/>
          </p:nvPr>
        </p:nvPicPr>
        <p:blipFill rotWithShape="1">
          <a:blip r:embed="rId6">
            <a:alphaModFix/>
          </a:blip>
          <a:srcRect l="20086" t="14290" r="13732" b="40814"/>
          <a:stretch/>
        </p:blipFill>
        <p:spPr>
          <a:xfrm>
            <a:off x="9319353" y="2836900"/>
            <a:ext cx="1288335" cy="1288332"/>
          </a:xfrm>
          <a:prstGeom prst="rect">
            <a:avLst/>
          </a:prstGeom>
          <a:gradFill>
            <a:gsLst>
              <a:gs pos="0">
                <a:srgbClr val="D8D8D8"/>
              </a:gs>
              <a:gs pos="100000">
                <a:srgbClr val="A5A5A5"/>
              </a:gs>
            </a:gsLst>
            <a:lin ang="2700006" scaled="0"/>
          </a:gradFill>
          <a:ln>
            <a:noFill/>
          </a:ln>
        </p:spPr>
      </p:pic>
      <p:sp>
        <p:nvSpPr>
          <p:cNvPr id="852" name="Google Shape;852;g1ed256cc1d3_0_235"/>
          <p:cNvSpPr txBox="1">
            <a:spLocks noGrp="1"/>
          </p:cNvSpPr>
          <p:nvPr>
            <p:ph type="body" idx="6"/>
          </p:nvPr>
        </p:nvSpPr>
        <p:spPr>
          <a:xfrm>
            <a:off x="8770800" y="4564500"/>
            <a:ext cx="2421900" cy="1288200"/>
          </a:xfrm>
          <a:prstGeom prst="rect">
            <a:avLst/>
          </a:prstGeom>
          <a:noFill/>
          <a:ln>
            <a:noFill/>
          </a:ln>
        </p:spPr>
        <p:txBody>
          <a:bodyPr spcFirstLastPara="1" wrap="square" lIns="91425" tIns="45700" rIns="91425" bIns="45700" anchor="t" anchorCtr="0">
            <a:noAutofit/>
          </a:bodyPr>
          <a:lstStyle/>
          <a:p>
            <a:pPr marL="457200" lvl="0" indent="-292100" algn="l" rtl="0">
              <a:lnSpc>
                <a:spcPct val="100000"/>
              </a:lnSpc>
              <a:spcBef>
                <a:spcPts val="0"/>
              </a:spcBef>
              <a:spcAft>
                <a:spcPts val="0"/>
              </a:spcAft>
              <a:buSzPts val="1000"/>
              <a:buChar char="●"/>
            </a:pPr>
            <a:r>
              <a:rPr lang="en-ID"/>
              <a:t>Designed/implemented model architecture (LLRD, Layer Freezing, Zeroshot)</a:t>
            </a:r>
            <a:endParaRPr sz="1000"/>
          </a:p>
          <a:p>
            <a:pPr marL="457200" lvl="0" indent="-292100" algn="l" rtl="0">
              <a:lnSpc>
                <a:spcPct val="100000"/>
              </a:lnSpc>
              <a:spcBef>
                <a:spcPts val="0"/>
              </a:spcBef>
              <a:spcAft>
                <a:spcPts val="0"/>
              </a:spcAft>
              <a:buSzPts val="1000"/>
              <a:buChar char="●"/>
            </a:pPr>
            <a:r>
              <a:rPr lang="en-ID"/>
              <a:t>Developed code architecture for training/testing/evaluating </a:t>
            </a:r>
            <a:endParaRPr/>
          </a:p>
          <a:p>
            <a:pPr marL="457200" lvl="0" indent="-292100" algn="l" rtl="0">
              <a:lnSpc>
                <a:spcPct val="100000"/>
              </a:lnSpc>
              <a:spcBef>
                <a:spcPts val="0"/>
              </a:spcBef>
              <a:spcAft>
                <a:spcPts val="0"/>
              </a:spcAft>
              <a:buSzPts val="1000"/>
              <a:buChar char="●"/>
            </a:pPr>
            <a:r>
              <a:rPr lang="en-ID"/>
              <a:t>Fine-Tuned LLRD</a:t>
            </a:r>
            <a:endParaRPr/>
          </a:p>
          <a:p>
            <a:pPr marL="457200" lvl="0" indent="-292100" algn="l" rtl="0">
              <a:lnSpc>
                <a:spcPct val="100000"/>
              </a:lnSpc>
              <a:spcBef>
                <a:spcPts val="0"/>
              </a:spcBef>
              <a:spcAft>
                <a:spcPts val="0"/>
              </a:spcAft>
              <a:buSzPts val="1000"/>
              <a:buChar char="●"/>
            </a:pPr>
            <a:r>
              <a:rPr lang="en-ID"/>
              <a:t>Created web scraper for exotic foods to create data sets</a:t>
            </a:r>
            <a:endParaRPr/>
          </a:p>
          <a:p>
            <a:pPr marL="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p:txBody>
      </p:sp>
      <p:sp>
        <p:nvSpPr>
          <p:cNvPr id="853" name="Google Shape;853;g1ed256cc1d3_0_235"/>
          <p:cNvSpPr txBox="1">
            <a:spLocks noGrp="1"/>
          </p:cNvSpPr>
          <p:nvPr>
            <p:ph type="body" idx="7"/>
          </p:nvPr>
        </p:nvSpPr>
        <p:spPr>
          <a:xfrm>
            <a:off x="8847322" y="4170520"/>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a:t>Christian So</a:t>
            </a:r>
            <a:endParaRPr/>
          </a:p>
          <a:p>
            <a:pPr marL="0" lvl="0" indent="0" algn="ctr" rtl="0">
              <a:lnSpc>
                <a:spcPct val="120000"/>
              </a:lnSpc>
              <a:spcBef>
                <a:spcPts val="1000"/>
              </a:spcBef>
              <a:spcAft>
                <a:spcPts val="0"/>
              </a:spcAft>
              <a:buClr>
                <a:schemeClr val="accent1"/>
              </a:buClr>
              <a:buSzPts val="1200"/>
              <a:buNone/>
            </a:pPr>
            <a:endParaRPr/>
          </a:p>
        </p:txBody>
      </p:sp>
      <p:sp>
        <p:nvSpPr>
          <p:cNvPr id="854" name="Google Shape;854;g1ed256cc1d3_0_235"/>
          <p:cNvSpPr txBox="1">
            <a:spLocks noGrp="1"/>
          </p:cNvSpPr>
          <p:nvPr>
            <p:ph type="body" idx="8"/>
          </p:nvPr>
        </p:nvSpPr>
        <p:spPr>
          <a:xfrm>
            <a:off x="5611100" y="1095500"/>
            <a:ext cx="5581500" cy="6309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rgbClr val="585858"/>
              </a:buClr>
              <a:buSzPts val="1000"/>
              <a:buNone/>
            </a:pPr>
            <a:r>
              <a:rPr lang="en-ID"/>
              <a:t>We all helped with training models, analyzing results and maximizing our cumulative computational resources (SCC, Google Collab, Local). 50+ models were trained and compared.</a:t>
            </a:r>
            <a:endParaRPr/>
          </a:p>
        </p:txBody>
      </p:sp>
      <p:sp>
        <p:nvSpPr>
          <p:cNvPr id="855" name="Google Shape;855;g1ed256cc1d3_0_235"/>
          <p:cNvSpPr txBox="1">
            <a:spLocks noGrp="1"/>
          </p:cNvSpPr>
          <p:nvPr>
            <p:ph type="body" idx="9"/>
          </p:nvPr>
        </p:nvSpPr>
        <p:spPr>
          <a:xfrm>
            <a:off x="6186150" y="4450200"/>
            <a:ext cx="2212800" cy="1148400"/>
          </a:xfrm>
          <a:prstGeom prst="rect">
            <a:avLst/>
          </a:prstGeom>
          <a:noFill/>
          <a:ln>
            <a:noFill/>
          </a:ln>
        </p:spPr>
        <p:txBody>
          <a:bodyPr spcFirstLastPara="1" wrap="square" lIns="91425" tIns="45700" rIns="91425" bIns="45700" anchor="t" anchorCtr="0">
            <a:noAutofit/>
          </a:bodyPr>
          <a:lstStyle/>
          <a:p>
            <a:pPr marL="457200" lvl="0" indent="-292100" algn="l" rtl="0">
              <a:lnSpc>
                <a:spcPct val="110000"/>
              </a:lnSpc>
              <a:spcBef>
                <a:spcPts val="1000"/>
              </a:spcBef>
              <a:spcAft>
                <a:spcPts val="0"/>
              </a:spcAft>
              <a:buSzPts val="1000"/>
              <a:buChar char="●"/>
            </a:pPr>
            <a:r>
              <a:rPr lang="en-ID" dirty="0"/>
              <a:t>Dataset Research</a:t>
            </a:r>
            <a:endParaRPr dirty="0"/>
          </a:p>
          <a:p>
            <a:pPr marL="457200" lvl="0" indent="-292100" algn="l" rtl="0">
              <a:lnSpc>
                <a:spcPct val="110000"/>
              </a:lnSpc>
              <a:spcBef>
                <a:spcPts val="0"/>
              </a:spcBef>
              <a:spcAft>
                <a:spcPts val="0"/>
              </a:spcAft>
              <a:buSzPts val="1000"/>
              <a:buChar char="●"/>
            </a:pPr>
            <a:r>
              <a:rPr lang="en-ID" dirty="0"/>
              <a:t>Partitioned Dataset and Uploaded</a:t>
            </a:r>
            <a:endParaRPr dirty="0"/>
          </a:p>
          <a:p>
            <a:pPr marL="457200" lvl="0" indent="-292100" algn="l" rtl="0">
              <a:lnSpc>
                <a:spcPct val="110000"/>
              </a:lnSpc>
              <a:spcBef>
                <a:spcPts val="0"/>
              </a:spcBef>
              <a:spcAft>
                <a:spcPts val="0"/>
              </a:spcAft>
              <a:buSzPts val="1000"/>
              <a:buChar char="●"/>
            </a:pPr>
            <a:r>
              <a:rPr lang="en-ID" dirty="0"/>
              <a:t>Researched and Implemented SOTA Models</a:t>
            </a:r>
            <a:endParaRPr dirty="0"/>
          </a:p>
          <a:p>
            <a:pPr marL="914400" lvl="1" indent="-292100" algn="l" rtl="0">
              <a:lnSpc>
                <a:spcPct val="110000"/>
              </a:lnSpc>
              <a:spcBef>
                <a:spcPts val="0"/>
              </a:spcBef>
              <a:spcAft>
                <a:spcPts val="0"/>
              </a:spcAft>
              <a:buSzPts val="1000"/>
              <a:buChar char="○"/>
            </a:pPr>
            <a:r>
              <a:rPr lang="en-ID" sz="1000" dirty="0" err="1">
                <a:solidFill>
                  <a:srgbClr val="585858"/>
                </a:solidFill>
              </a:rPr>
              <a:t>DenseNet</a:t>
            </a:r>
            <a:endParaRPr sz="1000" dirty="0">
              <a:solidFill>
                <a:srgbClr val="585858"/>
              </a:solidFill>
            </a:endParaRPr>
          </a:p>
          <a:p>
            <a:pPr marL="914400" lvl="1" indent="-292100" algn="l" rtl="0">
              <a:lnSpc>
                <a:spcPct val="110000"/>
              </a:lnSpc>
              <a:spcBef>
                <a:spcPts val="0"/>
              </a:spcBef>
              <a:spcAft>
                <a:spcPts val="0"/>
              </a:spcAft>
              <a:buClr>
                <a:srgbClr val="585858"/>
              </a:buClr>
              <a:buSzPts val="1000"/>
              <a:buChar char="○"/>
            </a:pPr>
            <a:r>
              <a:rPr lang="en-ID" sz="1000" dirty="0" err="1">
                <a:solidFill>
                  <a:srgbClr val="585858"/>
                </a:solidFill>
              </a:rPr>
              <a:t>XCeption</a:t>
            </a:r>
            <a:endParaRPr dirty="0"/>
          </a:p>
        </p:txBody>
      </p:sp>
      <p:sp>
        <p:nvSpPr>
          <p:cNvPr id="856" name="Google Shape;856;g1ed256cc1d3_0_235"/>
          <p:cNvSpPr txBox="1">
            <a:spLocks noGrp="1"/>
          </p:cNvSpPr>
          <p:nvPr>
            <p:ph type="body" idx="13"/>
          </p:nvPr>
        </p:nvSpPr>
        <p:spPr>
          <a:xfrm>
            <a:off x="6272225" y="4170525"/>
            <a:ext cx="23265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a:t>Leanorine Lorenzana-Garcia</a:t>
            </a:r>
            <a:endParaRPr/>
          </a:p>
          <a:p>
            <a:pPr marL="0" lvl="0" indent="0" algn="ctr" rtl="0">
              <a:lnSpc>
                <a:spcPct val="120000"/>
              </a:lnSpc>
              <a:spcBef>
                <a:spcPts val="1000"/>
              </a:spcBef>
              <a:spcAft>
                <a:spcPts val="0"/>
              </a:spcAft>
              <a:buClr>
                <a:schemeClr val="accent1"/>
              </a:buClr>
              <a:buSzPts val="1200"/>
              <a:buNone/>
            </a:pPr>
            <a:endParaRPr/>
          </a:p>
        </p:txBody>
      </p:sp>
      <p:sp>
        <p:nvSpPr>
          <p:cNvPr id="857" name="Google Shape;857;g1ed256cc1d3_0_235"/>
          <p:cNvSpPr txBox="1">
            <a:spLocks noGrp="1"/>
          </p:cNvSpPr>
          <p:nvPr>
            <p:ph type="body" idx="14"/>
          </p:nvPr>
        </p:nvSpPr>
        <p:spPr>
          <a:xfrm>
            <a:off x="3447800" y="4427215"/>
            <a:ext cx="2648100" cy="1288200"/>
          </a:xfrm>
          <a:prstGeom prst="rect">
            <a:avLst/>
          </a:prstGeom>
          <a:noFill/>
          <a:ln>
            <a:noFill/>
          </a:ln>
        </p:spPr>
        <p:txBody>
          <a:bodyPr spcFirstLastPara="1" wrap="square" lIns="91425" tIns="45700" rIns="91425" bIns="45700" anchor="t" anchorCtr="0">
            <a:noAutofit/>
          </a:bodyPr>
          <a:lstStyle/>
          <a:p>
            <a:pPr marL="457200" lvl="0" indent="-292100" algn="l" rtl="0">
              <a:lnSpc>
                <a:spcPct val="90000"/>
              </a:lnSpc>
              <a:spcBef>
                <a:spcPts val="1000"/>
              </a:spcBef>
              <a:spcAft>
                <a:spcPts val="0"/>
              </a:spcAft>
              <a:buSzPts val="1000"/>
              <a:buChar char="●"/>
            </a:pPr>
            <a:r>
              <a:rPr lang="en-ID" dirty="0"/>
              <a:t>Researched and Implemented SOTA Models</a:t>
            </a:r>
            <a:endParaRPr dirty="0"/>
          </a:p>
          <a:p>
            <a:pPr marL="914400" lvl="1" indent="-292100" algn="l" rtl="0">
              <a:lnSpc>
                <a:spcPct val="90000"/>
              </a:lnSpc>
              <a:spcBef>
                <a:spcPts val="0"/>
              </a:spcBef>
              <a:spcAft>
                <a:spcPts val="0"/>
              </a:spcAft>
              <a:buSzPts val="1000"/>
              <a:buChar char="○"/>
            </a:pPr>
            <a:r>
              <a:rPr lang="en-ID" sz="1000" dirty="0" err="1">
                <a:solidFill>
                  <a:srgbClr val="585858"/>
                </a:solidFill>
              </a:rPr>
              <a:t>DenseNet</a:t>
            </a:r>
            <a:endParaRPr sz="1000" dirty="0">
              <a:solidFill>
                <a:srgbClr val="585858"/>
              </a:solidFill>
            </a:endParaRPr>
          </a:p>
          <a:p>
            <a:pPr marL="914400" lvl="1" indent="-292100" algn="l" rtl="0">
              <a:lnSpc>
                <a:spcPct val="90000"/>
              </a:lnSpc>
              <a:spcBef>
                <a:spcPts val="0"/>
              </a:spcBef>
              <a:spcAft>
                <a:spcPts val="0"/>
              </a:spcAft>
              <a:buClr>
                <a:srgbClr val="585858"/>
              </a:buClr>
              <a:buSzPts val="1000"/>
              <a:buChar char="○"/>
            </a:pPr>
            <a:r>
              <a:rPr lang="en-ID" sz="1000" dirty="0" err="1">
                <a:solidFill>
                  <a:srgbClr val="585858"/>
                </a:solidFill>
              </a:rPr>
              <a:t>XCeption</a:t>
            </a:r>
            <a:endParaRPr dirty="0"/>
          </a:p>
          <a:p>
            <a:pPr marL="457200" lvl="0" indent="-292100" algn="l" rtl="0">
              <a:lnSpc>
                <a:spcPct val="90000"/>
              </a:lnSpc>
              <a:spcBef>
                <a:spcPts val="0"/>
              </a:spcBef>
              <a:spcAft>
                <a:spcPts val="0"/>
              </a:spcAft>
              <a:buSzPts val="1000"/>
              <a:buChar char="●"/>
            </a:pPr>
            <a:r>
              <a:rPr lang="en-ID" dirty="0"/>
              <a:t>Fine-tuned SOTA Models on Food-101</a:t>
            </a:r>
            <a:endParaRPr dirty="0"/>
          </a:p>
          <a:p>
            <a:pPr marL="457200" lvl="0" indent="-292100" algn="l" rtl="0">
              <a:lnSpc>
                <a:spcPct val="90000"/>
              </a:lnSpc>
              <a:spcBef>
                <a:spcPts val="0"/>
              </a:spcBef>
              <a:spcAft>
                <a:spcPts val="0"/>
              </a:spcAft>
              <a:buSzPts val="1000"/>
              <a:buChar char="●"/>
            </a:pPr>
            <a:r>
              <a:rPr lang="en-ID" dirty="0"/>
              <a:t>Worked on Recreating Sharpness-Aware Minimization (SAM) Food-101 Benchmark</a:t>
            </a:r>
            <a:endParaRPr dirty="0"/>
          </a:p>
          <a:p>
            <a:pPr marL="457200" lvl="0" indent="0" algn="l" rtl="0">
              <a:lnSpc>
                <a:spcPct val="110000"/>
              </a:lnSpc>
              <a:spcBef>
                <a:spcPts val="1000"/>
              </a:spcBef>
              <a:spcAft>
                <a:spcPts val="0"/>
              </a:spcAft>
              <a:buNone/>
            </a:pPr>
            <a:endParaRPr sz="1000" dirty="0">
              <a:solidFill>
                <a:srgbClr val="585858"/>
              </a:solidFill>
            </a:endParaRPr>
          </a:p>
        </p:txBody>
      </p:sp>
      <p:sp>
        <p:nvSpPr>
          <p:cNvPr id="858" name="Google Shape;858;g1ed256cc1d3_0_235"/>
          <p:cNvSpPr txBox="1">
            <a:spLocks noGrp="1"/>
          </p:cNvSpPr>
          <p:nvPr>
            <p:ph type="body" idx="15"/>
          </p:nvPr>
        </p:nvSpPr>
        <p:spPr>
          <a:xfrm>
            <a:off x="3706075" y="4170532"/>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a:t>Aya Kassem</a:t>
            </a:r>
            <a:endParaRPr/>
          </a:p>
          <a:p>
            <a:pPr marL="0" lvl="0" indent="0" algn="ctr" rtl="0">
              <a:lnSpc>
                <a:spcPct val="120000"/>
              </a:lnSpc>
              <a:spcBef>
                <a:spcPts val="1000"/>
              </a:spcBef>
              <a:spcAft>
                <a:spcPts val="0"/>
              </a:spcAft>
              <a:buClr>
                <a:schemeClr val="accent1"/>
              </a:buClr>
              <a:buSzPts val="1200"/>
              <a:buNone/>
            </a:pPr>
            <a:endParaRPr/>
          </a:p>
        </p:txBody>
      </p:sp>
      <p:sp>
        <p:nvSpPr>
          <p:cNvPr id="859" name="Google Shape;859;g1ed256cc1d3_0_235"/>
          <p:cNvSpPr txBox="1">
            <a:spLocks noGrp="1"/>
          </p:cNvSpPr>
          <p:nvPr>
            <p:ph type="body" idx="16"/>
          </p:nvPr>
        </p:nvSpPr>
        <p:spPr>
          <a:xfrm>
            <a:off x="1116350" y="4543250"/>
            <a:ext cx="2212800" cy="1243500"/>
          </a:xfrm>
          <a:prstGeom prst="rect">
            <a:avLst/>
          </a:prstGeom>
          <a:noFill/>
          <a:ln>
            <a:noFill/>
          </a:ln>
        </p:spPr>
        <p:txBody>
          <a:bodyPr spcFirstLastPara="1" wrap="square" lIns="91425" tIns="45700" rIns="91425" bIns="45700" anchor="t" anchorCtr="0">
            <a:noAutofit/>
          </a:bodyPr>
          <a:lstStyle/>
          <a:p>
            <a:pPr marL="457200" lvl="0" indent="-293687" algn="l" rtl="0">
              <a:lnSpc>
                <a:spcPct val="100000"/>
              </a:lnSpc>
              <a:spcBef>
                <a:spcPts val="0"/>
              </a:spcBef>
              <a:spcAft>
                <a:spcPts val="0"/>
              </a:spcAft>
              <a:buSzPts val="1025"/>
              <a:buChar char="●"/>
            </a:pPr>
            <a:r>
              <a:rPr lang="en-ID"/>
              <a:t>Designed/implemented model architecture (Linear Probing, Unfreeze Layers)</a:t>
            </a:r>
            <a:endParaRPr/>
          </a:p>
          <a:p>
            <a:pPr marL="457200" lvl="0" indent="-292100" algn="l" rtl="0">
              <a:lnSpc>
                <a:spcPct val="100000"/>
              </a:lnSpc>
              <a:spcBef>
                <a:spcPts val="0"/>
              </a:spcBef>
              <a:spcAft>
                <a:spcPts val="0"/>
              </a:spcAft>
              <a:buSzPts val="1000"/>
              <a:buChar char="●"/>
            </a:pPr>
            <a:r>
              <a:rPr lang="en-ID"/>
              <a:t>Implemented Zeroshot Transfer Learning with CLIP</a:t>
            </a: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
        <p:nvSpPr>
          <p:cNvPr id="860" name="Google Shape;860;g1ed256cc1d3_0_235"/>
          <p:cNvSpPr txBox="1">
            <a:spLocks noGrp="1"/>
          </p:cNvSpPr>
          <p:nvPr>
            <p:ph type="body" idx="17"/>
          </p:nvPr>
        </p:nvSpPr>
        <p:spPr>
          <a:xfrm>
            <a:off x="1140333" y="4170520"/>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a:t>Christopher Chan</a:t>
            </a:r>
            <a:endParaRPr/>
          </a:p>
          <a:p>
            <a:pPr marL="0" lvl="0" indent="0" algn="ctr" rtl="0">
              <a:lnSpc>
                <a:spcPct val="120000"/>
              </a:lnSpc>
              <a:spcBef>
                <a:spcPts val="1000"/>
              </a:spcBef>
              <a:spcAft>
                <a:spcPts val="0"/>
              </a:spcAft>
              <a:buClr>
                <a:schemeClr val="accent1"/>
              </a:buClr>
              <a:buSzPts val="1200"/>
              <a:buNone/>
            </a:pPr>
            <a:endParaRPr/>
          </a:p>
        </p:txBody>
      </p:sp>
      <p:grpSp>
        <p:nvGrpSpPr>
          <p:cNvPr id="861" name="Google Shape;861;g1ed256cc1d3_0_235"/>
          <p:cNvGrpSpPr/>
          <p:nvPr/>
        </p:nvGrpSpPr>
        <p:grpSpPr>
          <a:xfrm>
            <a:off x="228596" y="6608450"/>
            <a:ext cx="11555479" cy="246300"/>
            <a:chOff x="228596" y="6608450"/>
            <a:chExt cx="11555479" cy="246300"/>
          </a:xfrm>
        </p:grpSpPr>
        <p:sp>
          <p:nvSpPr>
            <p:cNvPr id="862" name="Google Shape;862;g1ed256cc1d3_0_235"/>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863" name="Google Shape;863;g1ed256cc1d3_0_235"/>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sp>
        <p:nvSpPr>
          <p:cNvPr id="864" name="Google Shape;864;g1ed256cc1d3_0_235"/>
          <p:cNvSpPr txBox="1">
            <a:spLocks noGrp="1"/>
          </p:cNvSpPr>
          <p:nvPr>
            <p:ph type="body" idx="13"/>
          </p:nvPr>
        </p:nvSpPr>
        <p:spPr>
          <a:xfrm>
            <a:off x="6281700" y="4413452"/>
            <a:ext cx="2212800" cy="2187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700"/>
              <a:t>Senior, CE</a:t>
            </a:r>
            <a:endParaRPr sz="700"/>
          </a:p>
        </p:txBody>
      </p:sp>
      <p:sp>
        <p:nvSpPr>
          <p:cNvPr id="865" name="Google Shape;865;g1ed256cc1d3_0_235"/>
          <p:cNvSpPr txBox="1"/>
          <p:nvPr/>
        </p:nvSpPr>
        <p:spPr>
          <a:xfrm>
            <a:off x="11709550" y="6500750"/>
            <a:ext cx="95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a:solidFill>
                  <a:srgbClr val="9900FF"/>
                </a:solidFill>
              </a:rPr>
              <a:t> </a:t>
            </a:r>
            <a:endParaRPr sz="2000"/>
          </a:p>
        </p:txBody>
      </p:sp>
      <p:sp>
        <p:nvSpPr>
          <p:cNvPr id="866" name="Google Shape;866;g1ed256cc1d3_0_235"/>
          <p:cNvSpPr txBox="1">
            <a:spLocks noGrp="1"/>
          </p:cNvSpPr>
          <p:nvPr>
            <p:ph type="body" idx="13"/>
          </p:nvPr>
        </p:nvSpPr>
        <p:spPr>
          <a:xfrm>
            <a:off x="8847325" y="4413452"/>
            <a:ext cx="2212800" cy="2187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700"/>
              <a:t>Junior, CE</a:t>
            </a:r>
            <a:endParaRPr sz="700"/>
          </a:p>
        </p:txBody>
      </p:sp>
      <p:sp>
        <p:nvSpPr>
          <p:cNvPr id="867" name="Google Shape;867;g1ed256cc1d3_0_235"/>
          <p:cNvSpPr txBox="1">
            <a:spLocks noGrp="1"/>
          </p:cNvSpPr>
          <p:nvPr>
            <p:ph type="body" idx="13"/>
          </p:nvPr>
        </p:nvSpPr>
        <p:spPr>
          <a:xfrm>
            <a:off x="3706063" y="4413452"/>
            <a:ext cx="2212800" cy="2187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700"/>
              <a:t>Senior, CE</a:t>
            </a:r>
            <a:endParaRPr sz="700"/>
          </a:p>
        </p:txBody>
      </p:sp>
      <p:sp>
        <p:nvSpPr>
          <p:cNvPr id="868" name="Google Shape;868;g1ed256cc1d3_0_235"/>
          <p:cNvSpPr txBox="1">
            <a:spLocks noGrp="1"/>
          </p:cNvSpPr>
          <p:nvPr>
            <p:ph type="body" idx="13"/>
          </p:nvPr>
        </p:nvSpPr>
        <p:spPr>
          <a:xfrm>
            <a:off x="1130838" y="4413452"/>
            <a:ext cx="2212800" cy="2187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700"/>
              <a:t>Senior, CS BME</a:t>
            </a:r>
            <a:endParaRPr sz="7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pic>
        <p:nvPicPr>
          <p:cNvPr id="873" name="Google Shape;873;g1ec956fe341_0_75"/>
          <p:cNvPicPr preferRelativeResize="0">
            <a:picLocks noGrp="1"/>
          </p:cNvPicPr>
          <p:nvPr>
            <p:ph type="pic" idx="2"/>
          </p:nvPr>
        </p:nvPicPr>
        <p:blipFill rotWithShape="1">
          <a:blip r:embed="rId3">
            <a:alphaModFix/>
          </a:blip>
          <a:srcRect/>
          <a:stretch/>
        </p:blipFill>
        <p:spPr>
          <a:xfrm>
            <a:off x="0" y="0"/>
            <a:ext cx="12192000" cy="6858000"/>
          </a:xfrm>
          <a:prstGeom prst="rect">
            <a:avLst/>
          </a:prstGeom>
          <a:gradFill>
            <a:gsLst>
              <a:gs pos="0">
                <a:srgbClr val="D8D8D8"/>
              </a:gs>
              <a:gs pos="100000">
                <a:srgbClr val="A5A5A5"/>
              </a:gs>
            </a:gsLst>
            <a:lin ang="2700006" scaled="0"/>
          </a:gradFill>
          <a:ln>
            <a:noFill/>
          </a:ln>
        </p:spPr>
      </p:pic>
      <p:grpSp>
        <p:nvGrpSpPr>
          <p:cNvPr id="874" name="Google Shape;874;g1ec956fe341_0_75"/>
          <p:cNvGrpSpPr/>
          <p:nvPr/>
        </p:nvGrpSpPr>
        <p:grpSpPr>
          <a:xfrm>
            <a:off x="-2565324" y="-1605180"/>
            <a:ext cx="10068512" cy="10068512"/>
            <a:chOff x="3400425" y="733425"/>
            <a:chExt cx="5391150" cy="5391150"/>
          </a:xfrm>
        </p:grpSpPr>
        <p:sp>
          <p:nvSpPr>
            <p:cNvPr id="875" name="Google Shape;875;g1ec956fe341_0_7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76" name="Google Shape;876;g1ec956fe341_0_7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877" name="Google Shape;877;g1ec956fe341_0_75"/>
          <p:cNvSpPr/>
          <p:nvPr/>
        </p:nvSpPr>
        <p:spPr>
          <a:xfrm>
            <a:off x="0" y="76200"/>
            <a:ext cx="12192000" cy="6858000"/>
          </a:xfrm>
          <a:prstGeom prst="rect">
            <a:avLst/>
          </a:prstGeom>
          <a:solidFill>
            <a:schemeClr val="accent1">
              <a:alpha val="6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78" name="Google Shape;878;g1ec956fe341_0_75"/>
          <p:cNvSpPr txBox="1">
            <a:spLocks noGrp="1"/>
          </p:cNvSpPr>
          <p:nvPr>
            <p:ph type="title"/>
          </p:nvPr>
        </p:nvSpPr>
        <p:spPr>
          <a:xfrm>
            <a:off x="1007500" y="1594175"/>
            <a:ext cx="11460300" cy="255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8000"/>
              <a:buFont typeface="Plus Jakarta Sans Medium"/>
              <a:buNone/>
            </a:pPr>
            <a:r>
              <a:rPr lang="en-ID"/>
              <a:t>Q&amp;A</a:t>
            </a:r>
            <a:br>
              <a:rPr lang="en-ID" sz="8000">
                <a:solidFill>
                  <a:schemeClr val="lt1"/>
                </a:solidFill>
                <a:latin typeface="Plus Jakarta Sans Medium"/>
                <a:ea typeface="Plus Jakarta Sans Medium"/>
                <a:cs typeface="Plus Jakarta Sans Medium"/>
                <a:sym typeface="Plus Jakarta Sans Medium"/>
              </a:rPr>
            </a:br>
            <a:r>
              <a:rPr lang="en-ID" sz="7500">
                <a:solidFill>
                  <a:srgbClr val="F15F5F"/>
                </a:solidFill>
              </a:rPr>
              <a:t>Thank you!</a:t>
            </a:r>
            <a:endParaRPr sz="7500">
              <a:solidFill>
                <a:srgbClr val="F15F5F"/>
              </a:solidFill>
              <a:latin typeface="Plus Jakarta Sans Medium"/>
              <a:ea typeface="Plus Jakarta Sans Medium"/>
              <a:cs typeface="Plus Jakarta Sans Medium"/>
              <a:sym typeface="Plus Jakarta Sans Medium"/>
            </a:endParaRPr>
          </a:p>
        </p:txBody>
      </p:sp>
      <p:sp>
        <p:nvSpPr>
          <p:cNvPr id="879" name="Google Shape;879;g1ec956fe341_0_75"/>
          <p:cNvSpPr txBox="1">
            <a:spLocks noGrp="1"/>
          </p:cNvSpPr>
          <p:nvPr>
            <p:ph type="body" idx="1"/>
          </p:nvPr>
        </p:nvSpPr>
        <p:spPr>
          <a:xfrm>
            <a:off x="1035150" y="4145375"/>
            <a:ext cx="10274100" cy="9966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15000"/>
              </a:lnSpc>
              <a:spcBef>
                <a:spcPts val="0"/>
              </a:spcBef>
              <a:spcAft>
                <a:spcPts val="0"/>
              </a:spcAft>
              <a:buNone/>
            </a:pPr>
            <a:r>
              <a:rPr lang="en-ID" sz="2200">
                <a:latin typeface="Source Sans Pro"/>
                <a:ea typeface="Source Sans Pro"/>
                <a:cs typeface="Source Sans Pro"/>
                <a:sym typeface="Source Sans Pro"/>
              </a:rPr>
              <a:t>Christopher Chan, Aya Kassem, Leanorine Lorenzana-Garcia, and Christian So</a:t>
            </a:r>
            <a:endParaRPr sz="2200">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ID" sz="2200">
                <a:solidFill>
                  <a:srgbClr val="B0B2B4"/>
                </a:solidFill>
                <a:latin typeface="Source Sans Pro"/>
                <a:ea typeface="Source Sans Pro"/>
                <a:cs typeface="Source Sans Pro"/>
                <a:sym typeface="Source Sans Pro"/>
              </a:rPr>
              <a:t>Boston University EC523 Deep Learning</a:t>
            </a:r>
            <a:endParaRPr sz="2200">
              <a:solidFill>
                <a:srgbClr val="B0B2B4"/>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ID" sz="2200">
                <a:solidFill>
                  <a:srgbClr val="B0B2B4"/>
                </a:solidFill>
                <a:latin typeface="Source Sans Pro"/>
                <a:ea typeface="Source Sans Pro"/>
                <a:cs typeface="Source Sans Pro"/>
                <a:sym typeface="Source Sans Pro"/>
              </a:rPr>
              <a:t>December 11, 2023</a:t>
            </a:r>
            <a:endParaRPr sz="2200">
              <a:solidFill>
                <a:srgbClr val="B0B2B4"/>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5"/>
          <p:cNvGrpSpPr/>
          <p:nvPr/>
        </p:nvGrpSpPr>
        <p:grpSpPr>
          <a:xfrm>
            <a:off x="10608223" y="2244736"/>
            <a:ext cx="5391150" cy="5391150"/>
            <a:chOff x="3400425" y="733425"/>
            <a:chExt cx="5391150" cy="5391150"/>
          </a:xfrm>
        </p:grpSpPr>
        <p:sp>
          <p:nvSpPr>
            <p:cNvPr id="318" name="Google Shape;318;p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20" name="Google Shape;320;p5"/>
          <p:cNvGrpSpPr/>
          <p:nvPr/>
        </p:nvGrpSpPr>
        <p:grpSpPr>
          <a:xfrm>
            <a:off x="-476585" y="-698482"/>
            <a:ext cx="4076700" cy="4076700"/>
            <a:chOff x="3400425" y="733425"/>
            <a:chExt cx="5391150" cy="5391150"/>
          </a:xfrm>
        </p:grpSpPr>
        <p:sp>
          <p:nvSpPr>
            <p:cNvPr id="321" name="Google Shape;321;p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23" name="Google Shape;323;p5"/>
          <p:cNvGrpSpPr/>
          <p:nvPr/>
        </p:nvGrpSpPr>
        <p:grpSpPr>
          <a:xfrm>
            <a:off x="-1694583" y="-1916480"/>
            <a:ext cx="6512697" cy="6512697"/>
            <a:chOff x="3400425" y="733425"/>
            <a:chExt cx="5391150" cy="5391150"/>
          </a:xfrm>
        </p:grpSpPr>
        <p:sp>
          <p:nvSpPr>
            <p:cNvPr id="324" name="Google Shape;324;p5"/>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5"/>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26" name="Google Shape;326;p5"/>
          <p:cNvSpPr txBox="1"/>
          <p:nvPr/>
        </p:nvSpPr>
        <p:spPr>
          <a:xfrm>
            <a:off x="785795" y="1139825"/>
            <a:ext cx="1557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2000">
                <a:solidFill>
                  <a:schemeClr val="accent1"/>
                </a:solidFill>
                <a:latin typeface="Plus Jakarta Sans Medium"/>
                <a:ea typeface="Plus Jakarta Sans Medium"/>
                <a:cs typeface="Plus Jakarta Sans Medium"/>
                <a:sym typeface="Plus Jakarta Sans Medium"/>
              </a:rPr>
              <a:t>Motivation</a:t>
            </a:r>
            <a:endParaRPr/>
          </a:p>
        </p:txBody>
      </p:sp>
      <p:cxnSp>
        <p:nvCxnSpPr>
          <p:cNvPr id="327" name="Google Shape;327;p5"/>
          <p:cNvCxnSpPr/>
          <p:nvPr/>
        </p:nvCxnSpPr>
        <p:spPr>
          <a:xfrm>
            <a:off x="2321169" y="1380350"/>
            <a:ext cx="6822830" cy="0"/>
          </a:xfrm>
          <a:prstGeom prst="straightConnector1">
            <a:avLst/>
          </a:prstGeom>
          <a:noFill/>
          <a:ln w="12700" cap="flat" cmpd="sng">
            <a:solidFill>
              <a:schemeClr val="dk1"/>
            </a:solidFill>
            <a:prstDash val="solid"/>
            <a:miter lim="800000"/>
            <a:headEnd type="none" w="sm" len="sm"/>
            <a:tailEnd type="none" w="sm" len="sm"/>
          </a:ln>
        </p:spPr>
      </p:cxnSp>
      <p:sp>
        <p:nvSpPr>
          <p:cNvPr id="328" name="Google Shape;328;p5"/>
          <p:cNvSpPr txBox="1">
            <a:spLocks noGrp="1"/>
          </p:cNvSpPr>
          <p:nvPr>
            <p:ph type="title"/>
          </p:nvPr>
        </p:nvSpPr>
        <p:spPr>
          <a:xfrm>
            <a:off x="1014984" y="2302888"/>
            <a:ext cx="8129016" cy="212140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400"/>
              <a:buFont typeface="Plus Jakarta Sans Medium"/>
              <a:buNone/>
            </a:pPr>
            <a:r>
              <a:rPr lang="en-ID"/>
              <a:t>Major food image datasets are westernized. More exotic food datasets are sparse.</a:t>
            </a:r>
            <a:endParaRPr sz="4400" i="0">
              <a:latin typeface="Plus Jakarta Sans Medium"/>
              <a:ea typeface="Plus Jakarta Sans Medium"/>
              <a:cs typeface="Plus Jakarta Sans Medium"/>
              <a:sym typeface="Plus Jakarta Sans Medium"/>
            </a:endParaRPr>
          </a:p>
        </p:txBody>
      </p:sp>
      <p:sp>
        <p:nvSpPr>
          <p:cNvPr id="329" name="Google Shape;329;p5"/>
          <p:cNvSpPr txBox="1">
            <a:spLocks noGrp="1"/>
          </p:cNvSpPr>
          <p:nvPr>
            <p:ph type="body" idx="1"/>
          </p:nvPr>
        </p:nvSpPr>
        <p:spPr>
          <a:xfrm>
            <a:off x="1014938" y="4512573"/>
            <a:ext cx="8129100" cy="1221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sz="2400"/>
              <a:t>Training classifiers on sparse exotic food datasets results in poor accuracy in classifying exotic foods. Where’s my Filipino Food</a:t>
            </a:r>
            <a:r>
              <a:rPr lang="en-ID" sz="3000">
                <a:solidFill>
                  <a:srgbClr val="1A0DAB"/>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a:t>
            </a:r>
            <a:endParaRPr sz="3000">
              <a:solidFill>
                <a:srgbClr val="585858"/>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grpSp>
        <p:nvGrpSpPr>
          <p:cNvPr id="334" name="Google Shape;334;p22"/>
          <p:cNvGrpSpPr/>
          <p:nvPr/>
        </p:nvGrpSpPr>
        <p:grpSpPr>
          <a:xfrm>
            <a:off x="10137752" y="4920382"/>
            <a:ext cx="1586713" cy="1586713"/>
            <a:chOff x="3400425" y="733425"/>
            <a:chExt cx="5391150" cy="5391150"/>
          </a:xfrm>
        </p:grpSpPr>
        <p:sp>
          <p:nvSpPr>
            <p:cNvPr id="335" name="Google Shape;335;p2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2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37" name="Google Shape;337;p22"/>
          <p:cNvGrpSpPr/>
          <p:nvPr/>
        </p:nvGrpSpPr>
        <p:grpSpPr>
          <a:xfrm>
            <a:off x="-1805461" y="-1114321"/>
            <a:ext cx="4835975" cy="4835975"/>
            <a:chOff x="3400425" y="733425"/>
            <a:chExt cx="5391150" cy="5391150"/>
          </a:xfrm>
        </p:grpSpPr>
        <p:sp>
          <p:nvSpPr>
            <p:cNvPr id="338" name="Google Shape;338;p2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9" name="Google Shape;339;p2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40" name="Google Shape;340;p22"/>
          <p:cNvGrpSpPr/>
          <p:nvPr/>
        </p:nvGrpSpPr>
        <p:grpSpPr>
          <a:xfrm>
            <a:off x="1026264" y="2318147"/>
            <a:ext cx="2421786" cy="3603682"/>
            <a:chOff x="1026264" y="2318147"/>
            <a:chExt cx="2267493" cy="3603682"/>
          </a:xfrm>
        </p:grpSpPr>
        <p:sp>
          <p:nvSpPr>
            <p:cNvPr id="341" name="Google Shape;341;p22"/>
            <p:cNvSpPr/>
            <p:nvPr/>
          </p:nvSpPr>
          <p:spPr>
            <a:xfrm>
              <a:off x="1026264" y="2536881"/>
              <a:ext cx="2267493" cy="3384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2" name="Google Shape;342;p22"/>
            <p:cNvSpPr/>
            <p:nvPr/>
          </p:nvSpPr>
          <p:spPr>
            <a:xfrm>
              <a:off x="1026264" y="2318147"/>
              <a:ext cx="2267493" cy="2187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43" name="Google Shape;343;p22"/>
          <p:cNvSpPr/>
          <p:nvPr/>
        </p:nvSpPr>
        <p:spPr>
          <a:xfrm>
            <a:off x="3601718" y="2536881"/>
            <a:ext cx="2421900" cy="33849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4" name="Google Shape;344;p22"/>
          <p:cNvSpPr/>
          <p:nvPr/>
        </p:nvSpPr>
        <p:spPr>
          <a:xfrm>
            <a:off x="3601718" y="2318147"/>
            <a:ext cx="2421786" cy="2187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5" name="Google Shape;345;p22"/>
          <p:cNvGrpSpPr/>
          <p:nvPr/>
        </p:nvGrpSpPr>
        <p:grpSpPr>
          <a:xfrm>
            <a:off x="6177172" y="2318147"/>
            <a:ext cx="2421786" cy="3603682"/>
            <a:chOff x="1026264" y="2318147"/>
            <a:chExt cx="2267493" cy="3603682"/>
          </a:xfrm>
        </p:grpSpPr>
        <p:sp>
          <p:nvSpPr>
            <p:cNvPr id="346" name="Google Shape;346;p22"/>
            <p:cNvSpPr/>
            <p:nvPr/>
          </p:nvSpPr>
          <p:spPr>
            <a:xfrm>
              <a:off x="1026264" y="2536881"/>
              <a:ext cx="2267493" cy="3384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 name="Google Shape;347;p22"/>
            <p:cNvSpPr/>
            <p:nvPr/>
          </p:nvSpPr>
          <p:spPr>
            <a:xfrm>
              <a:off x="1026264" y="2318147"/>
              <a:ext cx="2267493" cy="2187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48" name="Google Shape;348;p22"/>
          <p:cNvGrpSpPr/>
          <p:nvPr/>
        </p:nvGrpSpPr>
        <p:grpSpPr>
          <a:xfrm>
            <a:off x="8752627" y="2318147"/>
            <a:ext cx="2421786" cy="3603682"/>
            <a:chOff x="1026264" y="2318147"/>
            <a:chExt cx="2267493" cy="3603682"/>
          </a:xfrm>
        </p:grpSpPr>
        <p:sp>
          <p:nvSpPr>
            <p:cNvPr id="349" name="Google Shape;349;p22"/>
            <p:cNvSpPr/>
            <p:nvPr/>
          </p:nvSpPr>
          <p:spPr>
            <a:xfrm>
              <a:off x="1026264" y="2536881"/>
              <a:ext cx="2267493" cy="338494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 name="Google Shape;350;p22"/>
            <p:cNvSpPr/>
            <p:nvPr/>
          </p:nvSpPr>
          <p:spPr>
            <a:xfrm>
              <a:off x="1026264" y="2318147"/>
              <a:ext cx="2267493" cy="21873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351" name="Google Shape;351;p22"/>
          <p:cNvCxnSpPr/>
          <p:nvPr/>
        </p:nvCxnSpPr>
        <p:spPr>
          <a:xfrm>
            <a:off x="2352107" y="1142758"/>
            <a:ext cx="1086600" cy="0"/>
          </a:xfrm>
          <a:prstGeom prst="straightConnector1">
            <a:avLst/>
          </a:prstGeom>
          <a:noFill/>
          <a:ln w="12700" cap="flat" cmpd="sng">
            <a:solidFill>
              <a:schemeClr val="accent1"/>
            </a:solidFill>
            <a:prstDash val="solid"/>
            <a:miter lim="800000"/>
            <a:headEnd type="none" w="sm" len="sm"/>
            <a:tailEnd type="none" w="sm" len="sm"/>
          </a:ln>
        </p:spPr>
      </p:cxnSp>
      <p:sp>
        <p:nvSpPr>
          <p:cNvPr id="352" name="Google Shape;352;p22"/>
          <p:cNvSpPr txBox="1">
            <a:spLocks noGrp="1"/>
          </p:cNvSpPr>
          <p:nvPr>
            <p:ph type="title"/>
          </p:nvPr>
        </p:nvSpPr>
        <p:spPr>
          <a:xfrm>
            <a:off x="1187100" y="1274950"/>
            <a:ext cx="4836000" cy="521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Font typeface="Plus Jakarta Sans Medium"/>
              <a:buNone/>
            </a:pPr>
            <a:r>
              <a:rPr lang="en-ID"/>
              <a:t>Largest</a:t>
            </a:r>
            <a:r>
              <a:rPr lang="en-ID" sz="2800">
                <a:latin typeface="Plus Jakarta Sans Medium"/>
                <a:ea typeface="Plus Jakarta Sans Medium"/>
                <a:cs typeface="Plus Jakarta Sans Medium"/>
                <a:sym typeface="Plus Jakarta Sans Medium"/>
              </a:rPr>
              <a:t> </a:t>
            </a:r>
            <a:r>
              <a:rPr lang="en-ID">
                <a:solidFill>
                  <a:schemeClr val="accent1"/>
                </a:solidFill>
              </a:rPr>
              <a:t>Image Datasets</a:t>
            </a:r>
            <a:endParaRPr/>
          </a:p>
        </p:txBody>
      </p:sp>
      <p:sp>
        <p:nvSpPr>
          <p:cNvPr id="353" name="Google Shape;353;p22"/>
          <p:cNvSpPr txBox="1">
            <a:spLocks noGrp="1"/>
          </p:cNvSpPr>
          <p:nvPr>
            <p:ph type="body" idx="1"/>
          </p:nvPr>
        </p:nvSpPr>
        <p:spPr>
          <a:xfrm>
            <a:off x="1187101" y="934616"/>
            <a:ext cx="1399032" cy="33832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accent3"/>
              </a:buClr>
              <a:buSzPts val="1600"/>
              <a:buNone/>
            </a:pPr>
            <a:r>
              <a:rPr lang="en-ID"/>
              <a:t>Motivation</a:t>
            </a:r>
            <a:endParaRPr/>
          </a:p>
        </p:txBody>
      </p:sp>
      <p:pic>
        <p:nvPicPr>
          <p:cNvPr id="354" name="Google Shape;354;p22"/>
          <p:cNvPicPr preferRelativeResize="0">
            <a:picLocks noGrp="1"/>
          </p:cNvPicPr>
          <p:nvPr>
            <p:ph type="pic" idx="2"/>
          </p:nvPr>
        </p:nvPicPr>
        <p:blipFill rotWithShape="1">
          <a:blip r:embed="rId3">
            <a:alphaModFix/>
          </a:blip>
          <a:srcRect l="21875" r="21874"/>
          <a:stretch/>
        </p:blipFill>
        <p:spPr>
          <a:xfrm>
            <a:off x="1592990" y="2836900"/>
            <a:ext cx="1288334" cy="1288334"/>
          </a:xfrm>
          <a:prstGeom prst="rect">
            <a:avLst/>
          </a:prstGeom>
          <a:gradFill>
            <a:gsLst>
              <a:gs pos="0">
                <a:srgbClr val="D8D8D8"/>
              </a:gs>
              <a:gs pos="100000">
                <a:srgbClr val="A5A5A5"/>
              </a:gs>
            </a:gsLst>
            <a:lin ang="2700000" scaled="0"/>
          </a:gradFill>
          <a:ln>
            <a:noFill/>
          </a:ln>
        </p:spPr>
      </p:pic>
      <p:pic>
        <p:nvPicPr>
          <p:cNvPr id="355" name="Google Shape;355;p22"/>
          <p:cNvPicPr preferRelativeResize="0">
            <a:picLocks noGrp="1"/>
          </p:cNvPicPr>
          <p:nvPr>
            <p:ph type="pic" idx="3"/>
          </p:nvPr>
        </p:nvPicPr>
        <p:blipFill rotWithShape="1">
          <a:blip r:embed="rId4">
            <a:alphaModFix/>
          </a:blip>
          <a:srcRect l="21910" r="21909"/>
          <a:stretch/>
        </p:blipFill>
        <p:spPr>
          <a:xfrm>
            <a:off x="4168444" y="2836900"/>
            <a:ext cx="1288334" cy="1288334"/>
          </a:xfrm>
          <a:prstGeom prst="rect">
            <a:avLst/>
          </a:prstGeom>
          <a:gradFill>
            <a:gsLst>
              <a:gs pos="0">
                <a:srgbClr val="D8D8D8"/>
              </a:gs>
              <a:gs pos="100000">
                <a:srgbClr val="A5A5A5"/>
              </a:gs>
            </a:gsLst>
            <a:lin ang="2700000" scaled="0"/>
          </a:gradFill>
          <a:ln>
            <a:noFill/>
          </a:ln>
        </p:spPr>
      </p:pic>
      <p:pic>
        <p:nvPicPr>
          <p:cNvPr id="356" name="Google Shape;356;p22"/>
          <p:cNvPicPr preferRelativeResize="0">
            <a:picLocks noGrp="1"/>
          </p:cNvPicPr>
          <p:nvPr>
            <p:ph type="pic" idx="4"/>
          </p:nvPr>
        </p:nvPicPr>
        <p:blipFill rotWithShape="1">
          <a:blip r:embed="rId3">
            <a:alphaModFix/>
          </a:blip>
          <a:srcRect l="21875" r="21874"/>
          <a:stretch/>
        </p:blipFill>
        <p:spPr>
          <a:xfrm>
            <a:off x="6743898" y="2836900"/>
            <a:ext cx="1288334" cy="1288334"/>
          </a:xfrm>
          <a:prstGeom prst="rect">
            <a:avLst/>
          </a:prstGeom>
          <a:gradFill>
            <a:gsLst>
              <a:gs pos="0">
                <a:srgbClr val="D8D8D8"/>
              </a:gs>
              <a:gs pos="100000">
                <a:srgbClr val="A5A5A5"/>
              </a:gs>
            </a:gsLst>
            <a:lin ang="2700000" scaled="0"/>
          </a:gradFill>
          <a:ln>
            <a:noFill/>
          </a:ln>
        </p:spPr>
      </p:pic>
      <p:pic>
        <p:nvPicPr>
          <p:cNvPr id="357" name="Google Shape;357;p22"/>
          <p:cNvPicPr preferRelativeResize="0">
            <a:picLocks noGrp="1"/>
          </p:cNvPicPr>
          <p:nvPr>
            <p:ph type="pic" idx="5"/>
          </p:nvPr>
        </p:nvPicPr>
        <p:blipFill rotWithShape="1">
          <a:blip r:embed="rId3">
            <a:alphaModFix/>
          </a:blip>
          <a:srcRect l="21875" r="21874"/>
          <a:stretch/>
        </p:blipFill>
        <p:spPr>
          <a:xfrm>
            <a:off x="9319353" y="2836900"/>
            <a:ext cx="1288334" cy="1288334"/>
          </a:xfrm>
          <a:prstGeom prst="rect">
            <a:avLst/>
          </a:prstGeom>
          <a:gradFill>
            <a:gsLst>
              <a:gs pos="0">
                <a:srgbClr val="D8D8D8"/>
              </a:gs>
              <a:gs pos="100000">
                <a:srgbClr val="A5A5A5"/>
              </a:gs>
            </a:gsLst>
            <a:lin ang="2700000" scaled="0"/>
          </a:gradFill>
          <a:ln>
            <a:noFill/>
          </a:ln>
        </p:spPr>
      </p:pic>
      <p:sp>
        <p:nvSpPr>
          <p:cNvPr id="358" name="Google Shape;358;p22"/>
          <p:cNvSpPr txBox="1">
            <a:spLocks noGrp="1"/>
          </p:cNvSpPr>
          <p:nvPr>
            <p:ph type="body" idx="6"/>
          </p:nvPr>
        </p:nvSpPr>
        <p:spPr>
          <a:xfrm>
            <a:off x="8923300" y="4615475"/>
            <a:ext cx="2088900" cy="11484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585858"/>
              </a:buClr>
              <a:buSzPts val="850"/>
              <a:buNone/>
            </a:pPr>
            <a:r>
              <a:rPr lang="en-ID" sz="900"/>
              <a:t>CIFAR-100 is an extension of the CIFAR-10 dataset, designed to be more challenging and diverse. CIFAR-100 is organized into a hierarchical structure with 20 superclasses, each containing 5 subclasses.  However, it only contains 5 basic food items, not whole dishes. </a:t>
            </a:r>
            <a:endParaRPr sz="900"/>
          </a:p>
        </p:txBody>
      </p:sp>
      <p:sp>
        <p:nvSpPr>
          <p:cNvPr id="359" name="Google Shape;359;p22"/>
          <p:cNvSpPr txBox="1">
            <a:spLocks noGrp="1"/>
          </p:cNvSpPr>
          <p:nvPr>
            <p:ph type="body" idx="7"/>
          </p:nvPr>
        </p:nvSpPr>
        <p:spPr>
          <a:xfrm>
            <a:off x="8857297" y="4296482"/>
            <a:ext cx="2212848" cy="27432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a:t>CIFAR-100</a:t>
            </a:r>
            <a:endParaRPr/>
          </a:p>
          <a:p>
            <a:pPr marL="0" lvl="0" indent="0" algn="ctr" rtl="0">
              <a:lnSpc>
                <a:spcPct val="120000"/>
              </a:lnSpc>
              <a:spcBef>
                <a:spcPts val="1000"/>
              </a:spcBef>
              <a:spcAft>
                <a:spcPts val="0"/>
              </a:spcAft>
              <a:buClr>
                <a:schemeClr val="accent1"/>
              </a:buClr>
              <a:buSzPts val="1200"/>
              <a:buNone/>
            </a:pPr>
            <a:endParaRPr/>
          </a:p>
        </p:txBody>
      </p:sp>
      <p:sp>
        <p:nvSpPr>
          <p:cNvPr id="360" name="Google Shape;360;p22"/>
          <p:cNvSpPr txBox="1">
            <a:spLocks noGrp="1"/>
          </p:cNvSpPr>
          <p:nvPr>
            <p:ph type="body" idx="8"/>
          </p:nvPr>
        </p:nvSpPr>
        <p:spPr>
          <a:xfrm>
            <a:off x="6096000" y="1095498"/>
            <a:ext cx="5065776" cy="63093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20000"/>
              </a:lnSpc>
              <a:spcBef>
                <a:spcPts val="0"/>
              </a:spcBef>
              <a:spcAft>
                <a:spcPts val="0"/>
              </a:spcAft>
              <a:buClr>
                <a:srgbClr val="585858"/>
              </a:buClr>
              <a:buSzPts val="1000"/>
              <a:buNone/>
            </a:pPr>
            <a:r>
              <a:rPr lang="en-ID"/>
              <a:t>Unlike other datasets, Food-101 allows machine learning models to develop a broader understanding of global cuisine, enabling them to recognize and classify not only familiar dishes but also exotic and culturally diverse foods accurately. </a:t>
            </a:r>
            <a:endParaRPr/>
          </a:p>
        </p:txBody>
      </p:sp>
      <p:sp>
        <p:nvSpPr>
          <p:cNvPr id="361" name="Google Shape;361;p22"/>
          <p:cNvSpPr txBox="1">
            <a:spLocks noGrp="1"/>
          </p:cNvSpPr>
          <p:nvPr>
            <p:ph type="body" idx="9"/>
          </p:nvPr>
        </p:nvSpPr>
        <p:spPr>
          <a:xfrm>
            <a:off x="6427002" y="4489745"/>
            <a:ext cx="1946700" cy="1148400"/>
          </a:xfrm>
          <a:prstGeom prst="rect">
            <a:avLst/>
          </a:prstGeom>
          <a:noFill/>
          <a:ln>
            <a:noFill/>
          </a:ln>
        </p:spPr>
        <p:txBody>
          <a:bodyPr spcFirstLastPara="1" wrap="square" lIns="91425" tIns="45700" rIns="91425" bIns="45700" anchor="t" anchorCtr="0">
            <a:noAutofit/>
          </a:bodyPr>
          <a:lstStyle/>
          <a:p>
            <a:pPr marL="0" lvl="0" indent="0" algn="ctr" rtl="0">
              <a:lnSpc>
                <a:spcPct val="110000"/>
              </a:lnSpc>
              <a:spcBef>
                <a:spcPts val="1000"/>
              </a:spcBef>
              <a:spcAft>
                <a:spcPts val="0"/>
              </a:spcAft>
              <a:buClr>
                <a:srgbClr val="585858"/>
              </a:buClr>
              <a:buSzPts val="775"/>
              <a:buNone/>
            </a:pPr>
            <a:r>
              <a:rPr lang="en-ID" sz="800" dirty="0"/>
              <a:t>The COCO dataset is comprised of 80 object categories, with a subset of 10 food-related categories. Images can contain multiple instances of the same object category, and objects may overlap each other making it an optimal dataset for object detection, instance segmentation, and image captioning.</a:t>
            </a:r>
            <a:endParaRPr sz="800" dirty="0"/>
          </a:p>
        </p:txBody>
      </p:sp>
      <p:sp>
        <p:nvSpPr>
          <p:cNvPr id="362" name="Google Shape;362;p22"/>
          <p:cNvSpPr txBox="1">
            <a:spLocks noGrp="1"/>
          </p:cNvSpPr>
          <p:nvPr>
            <p:ph type="body" idx="13"/>
          </p:nvPr>
        </p:nvSpPr>
        <p:spPr>
          <a:xfrm>
            <a:off x="6272230" y="4233245"/>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a:t>COCO</a:t>
            </a:r>
            <a:endParaRPr/>
          </a:p>
          <a:p>
            <a:pPr marL="0" lvl="0" indent="0" algn="ctr" rtl="0">
              <a:lnSpc>
                <a:spcPct val="120000"/>
              </a:lnSpc>
              <a:spcBef>
                <a:spcPts val="1000"/>
              </a:spcBef>
              <a:spcAft>
                <a:spcPts val="0"/>
              </a:spcAft>
              <a:buClr>
                <a:schemeClr val="accent1"/>
              </a:buClr>
              <a:buSzPts val="1200"/>
              <a:buNone/>
            </a:pPr>
            <a:endParaRPr/>
          </a:p>
        </p:txBody>
      </p:sp>
      <p:sp>
        <p:nvSpPr>
          <p:cNvPr id="363" name="Google Shape;363;p22"/>
          <p:cNvSpPr txBox="1">
            <a:spLocks noGrp="1"/>
          </p:cNvSpPr>
          <p:nvPr>
            <p:ph type="body" idx="14"/>
          </p:nvPr>
        </p:nvSpPr>
        <p:spPr>
          <a:xfrm>
            <a:off x="3763737" y="4570800"/>
            <a:ext cx="2088900" cy="12882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585858"/>
              </a:buClr>
              <a:buSzPts val="625"/>
              <a:buNone/>
            </a:pPr>
            <a:r>
              <a:rPr lang="en-ID" sz="925" dirty="0"/>
              <a:t> Food-101 dataset contains 101 different food categories, each representing a specific type of dish or food item. Includes a wide variety of items from more western dishes like pizza and hamburgers to more exotic dishes like </a:t>
            </a:r>
            <a:r>
              <a:rPr lang="en-ID" sz="925" dirty="0" err="1"/>
              <a:t>peking</a:t>
            </a:r>
            <a:r>
              <a:rPr lang="en-ID" sz="925" dirty="0"/>
              <a:t> duck and huevos rancheros. </a:t>
            </a:r>
            <a:endParaRPr sz="925" dirty="0"/>
          </a:p>
        </p:txBody>
      </p:sp>
      <p:sp>
        <p:nvSpPr>
          <p:cNvPr id="364" name="Google Shape;364;p22"/>
          <p:cNvSpPr txBox="1">
            <a:spLocks noGrp="1"/>
          </p:cNvSpPr>
          <p:nvPr>
            <p:ph type="body" idx="15"/>
          </p:nvPr>
        </p:nvSpPr>
        <p:spPr>
          <a:xfrm>
            <a:off x="3706112" y="4233257"/>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a:t>Food101</a:t>
            </a:r>
            <a:endParaRPr/>
          </a:p>
          <a:p>
            <a:pPr marL="0" lvl="0" indent="0" algn="ctr" rtl="0">
              <a:lnSpc>
                <a:spcPct val="120000"/>
              </a:lnSpc>
              <a:spcBef>
                <a:spcPts val="1000"/>
              </a:spcBef>
              <a:spcAft>
                <a:spcPts val="0"/>
              </a:spcAft>
              <a:buClr>
                <a:schemeClr val="accent1"/>
              </a:buClr>
              <a:buSzPts val="1200"/>
              <a:buNone/>
            </a:pPr>
            <a:endParaRPr/>
          </a:p>
        </p:txBody>
      </p:sp>
      <p:sp>
        <p:nvSpPr>
          <p:cNvPr id="365" name="Google Shape;365;p22"/>
          <p:cNvSpPr txBox="1">
            <a:spLocks noGrp="1"/>
          </p:cNvSpPr>
          <p:nvPr>
            <p:ph type="body" idx="16"/>
          </p:nvPr>
        </p:nvSpPr>
        <p:spPr>
          <a:xfrm>
            <a:off x="1187100" y="4615475"/>
            <a:ext cx="2088900" cy="12435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rgbClr val="585858"/>
              </a:buClr>
              <a:buSzPts val="625"/>
              <a:buNone/>
            </a:pPr>
            <a:r>
              <a:rPr lang="en-ID" sz="925"/>
              <a:t>ImageNet is best known for its 1,000 object categories, with a subset of 46 food-related categories. Food categories are either westernized-foods fruits, or vegetables.</a:t>
            </a:r>
            <a:endParaRPr sz="925"/>
          </a:p>
        </p:txBody>
      </p:sp>
      <p:sp>
        <p:nvSpPr>
          <p:cNvPr id="366" name="Google Shape;366;p22"/>
          <p:cNvSpPr txBox="1">
            <a:spLocks noGrp="1"/>
          </p:cNvSpPr>
          <p:nvPr>
            <p:ph type="body" idx="17"/>
          </p:nvPr>
        </p:nvSpPr>
        <p:spPr>
          <a:xfrm>
            <a:off x="1130958" y="4233245"/>
            <a:ext cx="2212800" cy="274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a:t>ImageNet</a:t>
            </a:r>
            <a:endParaRPr/>
          </a:p>
          <a:p>
            <a:pPr marL="0" lvl="0" indent="0" algn="ctr" rtl="0">
              <a:lnSpc>
                <a:spcPct val="120000"/>
              </a:lnSpc>
              <a:spcBef>
                <a:spcPts val="1000"/>
              </a:spcBef>
              <a:spcAft>
                <a:spcPts val="0"/>
              </a:spcAft>
              <a:buClr>
                <a:schemeClr val="accent1"/>
              </a:buClr>
              <a:buSzPts val="1200"/>
              <a:buNone/>
            </a:pPr>
            <a:endParaRPr/>
          </a:p>
        </p:txBody>
      </p:sp>
      <p:grpSp>
        <p:nvGrpSpPr>
          <p:cNvPr id="367" name="Google Shape;367;p22"/>
          <p:cNvGrpSpPr/>
          <p:nvPr/>
        </p:nvGrpSpPr>
        <p:grpSpPr>
          <a:xfrm>
            <a:off x="228596" y="6597020"/>
            <a:ext cx="11555479" cy="246300"/>
            <a:chOff x="228596" y="6608450"/>
            <a:chExt cx="11555479" cy="246300"/>
          </a:xfrm>
        </p:grpSpPr>
        <p:sp>
          <p:nvSpPr>
            <p:cNvPr id="368" name="Google Shape;368;p22"/>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369" name="Google Shape;369;p22"/>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pic>
        <p:nvPicPr>
          <p:cNvPr id="370" name="Google Shape;370;p22">
            <a:hlinkClick r:id="rId5"/>
          </p:cNvPr>
          <p:cNvPicPr preferRelativeResize="0"/>
          <p:nvPr/>
        </p:nvPicPr>
        <p:blipFill rotWithShape="1">
          <a:blip r:embed="rId6">
            <a:alphaModFix/>
          </a:blip>
          <a:srcRect l="29285" t="3493" r="20961"/>
          <a:stretch/>
        </p:blipFill>
        <p:spPr>
          <a:xfrm>
            <a:off x="1505950" y="2836900"/>
            <a:ext cx="1462400" cy="1288325"/>
          </a:xfrm>
          <a:prstGeom prst="rect">
            <a:avLst/>
          </a:prstGeom>
          <a:noFill/>
          <a:ln>
            <a:noFill/>
          </a:ln>
        </p:spPr>
      </p:pic>
      <p:pic>
        <p:nvPicPr>
          <p:cNvPr id="371" name="Google Shape;371;p22">
            <a:hlinkClick r:id="rId7"/>
          </p:cNvPr>
          <p:cNvPicPr preferRelativeResize="0"/>
          <p:nvPr/>
        </p:nvPicPr>
        <p:blipFill rotWithShape="1">
          <a:blip r:embed="rId8">
            <a:alphaModFix/>
          </a:blip>
          <a:srcRect r="78035" b="22263"/>
          <a:stretch/>
        </p:blipFill>
        <p:spPr>
          <a:xfrm>
            <a:off x="4124925" y="2836900"/>
            <a:ext cx="1462401" cy="1288325"/>
          </a:xfrm>
          <a:prstGeom prst="rect">
            <a:avLst/>
          </a:prstGeom>
          <a:noFill/>
          <a:ln>
            <a:noFill/>
          </a:ln>
        </p:spPr>
      </p:pic>
      <p:sp>
        <p:nvSpPr>
          <p:cNvPr id="372" name="Google Shape;372;p22"/>
          <p:cNvSpPr txBox="1">
            <a:spLocks noGrp="1"/>
          </p:cNvSpPr>
          <p:nvPr>
            <p:ph type="body" idx="13"/>
          </p:nvPr>
        </p:nvSpPr>
        <p:spPr>
          <a:xfrm>
            <a:off x="6281700" y="4444727"/>
            <a:ext cx="2212800" cy="2187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accent1"/>
              </a:buClr>
              <a:buSzPts val="1200"/>
              <a:buNone/>
            </a:pPr>
            <a:r>
              <a:rPr lang="en-ID" sz="700"/>
              <a:t>Common Objects in Context</a:t>
            </a:r>
            <a:endParaRPr sz="700"/>
          </a:p>
        </p:txBody>
      </p:sp>
      <p:pic>
        <p:nvPicPr>
          <p:cNvPr id="373" name="Google Shape;373;p22">
            <a:hlinkClick r:id="rId9"/>
          </p:cNvPr>
          <p:cNvPicPr preferRelativeResize="0"/>
          <p:nvPr/>
        </p:nvPicPr>
        <p:blipFill rotWithShape="1">
          <a:blip r:embed="rId10">
            <a:alphaModFix/>
          </a:blip>
          <a:srcRect l="11997" t="7612" r="9638" b="11487"/>
          <a:stretch/>
        </p:blipFill>
        <p:spPr>
          <a:xfrm>
            <a:off x="6595025" y="2837025"/>
            <a:ext cx="1663611" cy="1288200"/>
          </a:xfrm>
          <a:prstGeom prst="rect">
            <a:avLst/>
          </a:prstGeom>
          <a:noFill/>
          <a:ln>
            <a:noFill/>
          </a:ln>
        </p:spPr>
      </p:pic>
      <p:pic>
        <p:nvPicPr>
          <p:cNvPr id="374" name="Google Shape;374;p22"/>
          <p:cNvPicPr preferRelativeResize="0"/>
          <p:nvPr/>
        </p:nvPicPr>
        <p:blipFill>
          <a:blip r:embed="rId11">
            <a:alphaModFix/>
          </a:blip>
          <a:stretch>
            <a:fillRect/>
          </a:stretch>
        </p:blipFill>
        <p:spPr>
          <a:xfrm>
            <a:off x="9319150" y="2821175"/>
            <a:ext cx="1288325" cy="1288325"/>
          </a:xfrm>
          <a:prstGeom prst="rect">
            <a:avLst/>
          </a:prstGeom>
          <a:noFill/>
          <a:ln>
            <a:noFill/>
          </a:ln>
        </p:spPr>
      </p:pic>
      <p:sp>
        <p:nvSpPr>
          <p:cNvPr id="375" name="Google Shape;375;p22"/>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D" sz="2000" b="1">
                <a:solidFill>
                  <a:srgbClr val="9900FF"/>
                </a:solidFill>
              </a:rPr>
              <a:t>•</a:t>
            </a:r>
            <a:r>
              <a:rPr lang="en-ID">
                <a:solidFill>
                  <a:srgbClr val="9900FF"/>
                </a:solidFill>
              </a:rPr>
              <a:t> </a:t>
            </a:r>
            <a:endParaRPr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380" name="Google Shape;380;p6"/>
          <p:cNvGrpSpPr/>
          <p:nvPr/>
        </p:nvGrpSpPr>
        <p:grpSpPr>
          <a:xfrm>
            <a:off x="11311947" y="4305356"/>
            <a:ext cx="2201739" cy="2201739"/>
            <a:chOff x="3400425" y="733425"/>
            <a:chExt cx="5391150" cy="5391150"/>
          </a:xfrm>
        </p:grpSpPr>
        <p:sp>
          <p:nvSpPr>
            <p:cNvPr id="381" name="Google Shape;381;p6"/>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2" name="Google Shape;382;p6"/>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83" name="Google Shape;383;p6"/>
          <p:cNvGrpSpPr/>
          <p:nvPr/>
        </p:nvGrpSpPr>
        <p:grpSpPr>
          <a:xfrm>
            <a:off x="-4890334" y="-1420496"/>
            <a:ext cx="7594525" cy="7594525"/>
            <a:chOff x="3400425" y="733425"/>
            <a:chExt cx="5391150" cy="5391150"/>
          </a:xfrm>
        </p:grpSpPr>
        <p:sp>
          <p:nvSpPr>
            <p:cNvPr id="384" name="Google Shape;384;p6"/>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5" name="Google Shape;385;p6"/>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386" name="Google Shape;386;p6"/>
          <p:cNvCxnSpPr/>
          <p:nvPr/>
        </p:nvCxnSpPr>
        <p:spPr>
          <a:xfrm>
            <a:off x="2030413" y="1181120"/>
            <a:ext cx="1036351" cy="0"/>
          </a:xfrm>
          <a:prstGeom prst="straightConnector1">
            <a:avLst/>
          </a:prstGeom>
          <a:noFill/>
          <a:ln w="12700" cap="flat" cmpd="sng">
            <a:solidFill>
              <a:schemeClr val="accent1"/>
            </a:solidFill>
            <a:prstDash val="solid"/>
            <a:miter lim="800000"/>
            <a:headEnd type="none" w="sm" len="sm"/>
            <a:tailEnd type="none" w="sm" len="sm"/>
          </a:ln>
        </p:spPr>
      </p:cxnSp>
      <p:cxnSp>
        <p:nvCxnSpPr>
          <p:cNvPr id="387" name="Google Shape;387;p6"/>
          <p:cNvCxnSpPr/>
          <p:nvPr/>
        </p:nvCxnSpPr>
        <p:spPr>
          <a:xfrm>
            <a:off x="9137199" y="3637146"/>
            <a:ext cx="0" cy="314700"/>
          </a:xfrm>
          <a:prstGeom prst="straightConnector1">
            <a:avLst/>
          </a:prstGeom>
          <a:noFill/>
          <a:ln w="38100" cap="flat" cmpd="sng">
            <a:solidFill>
              <a:schemeClr val="accent1"/>
            </a:solidFill>
            <a:prstDash val="solid"/>
            <a:miter lim="800000"/>
            <a:headEnd type="none" w="sm" len="sm"/>
            <a:tailEnd type="none" w="sm" len="sm"/>
          </a:ln>
        </p:spPr>
      </p:cxnSp>
      <p:sp>
        <p:nvSpPr>
          <p:cNvPr id="388" name="Google Shape;388;p6"/>
          <p:cNvSpPr txBox="1">
            <a:spLocks noGrp="1"/>
          </p:cNvSpPr>
          <p:nvPr>
            <p:ph type="body" idx="1"/>
          </p:nvPr>
        </p:nvSpPr>
        <p:spPr>
          <a:xfrm>
            <a:off x="7114051" y="1364771"/>
            <a:ext cx="4059900" cy="630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sz="1600"/>
              <a:t>DenseNet - 201 is  a Convolutional Neural Network model that is 201 layers deep. In a Dense block, each layer is connected to every other layer of the block. This facilitates the gradient flow throughout the block and helps avoid a vanishing gradient problem.</a:t>
            </a:r>
            <a:endParaRPr sz="1600"/>
          </a:p>
          <a:p>
            <a:pPr marL="0" lvl="0" indent="0" algn="l" rtl="0">
              <a:lnSpc>
                <a:spcPct val="120000"/>
              </a:lnSpc>
              <a:spcBef>
                <a:spcPts val="1000"/>
              </a:spcBef>
              <a:spcAft>
                <a:spcPts val="0"/>
              </a:spcAft>
              <a:buClr>
                <a:srgbClr val="585858"/>
              </a:buClr>
              <a:buSzPts val="1000"/>
              <a:buNone/>
            </a:pPr>
            <a:endParaRPr sz="1600"/>
          </a:p>
        </p:txBody>
      </p:sp>
      <p:sp>
        <p:nvSpPr>
          <p:cNvPr id="389" name="Google Shape;389;p6"/>
          <p:cNvSpPr txBox="1">
            <a:spLocks noGrp="1"/>
          </p:cNvSpPr>
          <p:nvPr>
            <p:ph type="body" idx="3"/>
          </p:nvPr>
        </p:nvSpPr>
        <p:spPr>
          <a:xfrm>
            <a:off x="7108276" y="1005047"/>
            <a:ext cx="31914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200"/>
              <a:buNone/>
            </a:pPr>
            <a:r>
              <a:rPr lang="en-ID" sz="2000" b="1">
                <a:latin typeface="Plus Jakarta Sans"/>
                <a:ea typeface="Plus Jakarta Sans"/>
                <a:cs typeface="Plus Jakarta Sans"/>
                <a:sym typeface="Plus Jakarta Sans"/>
              </a:rPr>
              <a:t>DenseNet - 201</a:t>
            </a:r>
            <a:endParaRPr sz="2000"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1"/>
              </a:buClr>
              <a:buSzPts val="1200"/>
              <a:buNone/>
            </a:pPr>
            <a:endParaRPr sz="1800"/>
          </a:p>
        </p:txBody>
      </p:sp>
      <p:sp>
        <p:nvSpPr>
          <p:cNvPr id="390" name="Google Shape;390;p6"/>
          <p:cNvSpPr txBox="1">
            <a:spLocks noGrp="1"/>
          </p:cNvSpPr>
          <p:nvPr>
            <p:ph type="title"/>
          </p:nvPr>
        </p:nvSpPr>
        <p:spPr>
          <a:xfrm>
            <a:off x="1026275" y="1249075"/>
            <a:ext cx="5887200" cy="585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Plus Jakarta Sans Medium"/>
              <a:buNone/>
            </a:pPr>
            <a:r>
              <a:rPr lang="en-ID"/>
              <a:t>Previous </a:t>
            </a:r>
            <a:r>
              <a:rPr lang="en-ID">
                <a:solidFill>
                  <a:schemeClr val="accent1"/>
                </a:solidFill>
              </a:rPr>
              <a:t>Works</a:t>
            </a:r>
            <a:endParaRPr/>
          </a:p>
        </p:txBody>
      </p:sp>
      <p:sp>
        <p:nvSpPr>
          <p:cNvPr id="391" name="Google Shape;391;p6"/>
          <p:cNvSpPr txBox="1">
            <a:spLocks noGrp="1"/>
          </p:cNvSpPr>
          <p:nvPr>
            <p:ph type="body" idx="4"/>
          </p:nvPr>
        </p:nvSpPr>
        <p:spPr>
          <a:xfrm>
            <a:off x="1019175" y="972978"/>
            <a:ext cx="1399032" cy="338328"/>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t>Literature</a:t>
            </a:r>
            <a:endParaRPr/>
          </a:p>
        </p:txBody>
      </p:sp>
      <p:sp>
        <p:nvSpPr>
          <p:cNvPr id="392" name="Google Shape;392;p6"/>
          <p:cNvSpPr txBox="1">
            <a:spLocks noGrp="1"/>
          </p:cNvSpPr>
          <p:nvPr>
            <p:ph type="body" idx="5"/>
          </p:nvPr>
        </p:nvSpPr>
        <p:spPr>
          <a:xfrm>
            <a:off x="7114050" y="4399660"/>
            <a:ext cx="4059900" cy="220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D" sz="1600"/>
              <a:t> Xception is a deep convolutional neural network architecture that is known for its use of depth-wise separable convolutions.</a:t>
            </a:r>
            <a:endParaRPr sz="1600"/>
          </a:p>
          <a:p>
            <a:pPr marL="0" lvl="0" indent="0" algn="l" rtl="0">
              <a:spcBef>
                <a:spcPts val="0"/>
              </a:spcBef>
              <a:spcAft>
                <a:spcPts val="0"/>
              </a:spcAft>
              <a:buNone/>
            </a:pPr>
            <a:r>
              <a:rPr lang="en-ID" sz="1600"/>
              <a:t>It  splits the convolution operation into two separate operations: depthwise convolution and pointwise convolution, that are then interleaved with skip connections. </a:t>
            </a:r>
            <a:endParaRPr sz="1600"/>
          </a:p>
        </p:txBody>
      </p:sp>
      <p:sp>
        <p:nvSpPr>
          <p:cNvPr id="393" name="Google Shape;393;p6"/>
          <p:cNvSpPr txBox="1">
            <a:spLocks noGrp="1"/>
          </p:cNvSpPr>
          <p:nvPr>
            <p:ph type="body" idx="6"/>
          </p:nvPr>
        </p:nvSpPr>
        <p:spPr>
          <a:xfrm>
            <a:off x="7108276" y="4000552"/>
            <a:ext cx="3191400" cy="2742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1"/>
              </a:buClr>
              <a:buSzPts val="1200"/>
              <a:buNone/>
            </a:pPr>
            <a:r>
              <a:rPr lang="en-ID" sz="2000" b="1">
                <a:latin typeface="Plus Jakarta Sans"/>
                <a:ea typeface="Plus Jakarta Sans"/>
                <a:cs typeface="Plus Jakarta Sans"/>
                <a:sym typeface="Plus Jakarta Sans"/>
              </a:rPr>
              <a:t>XCeption</a:t>
            </a:r>
            <a:endParaRPr sz="2000" b="1">
              <a:latin typeface="Plus Jakarta Sans"/>
              <a:ea typeface="Plus Jakarta Sans"/>
              <a:cs typeface="Plus Jakarta Sans"/>
              <a:sym typeface="Plus Jakarta Sans"/>
            </a:endParaRPr>
          </a:p>
          <a:p>
            <a:pPr marL="0" lvl="0" indent="0" algn="l" rtl="0">
              <a:lnSpc>
                <a:spcPct val="120000"/>
              </a:lnSpc>
              <a:spcBef>
                <a:spcPts val="1000"/>
              </a:spcBef>
              <a:spcAft>
                <a:spcPts val="0"/>
              </a:spcAft>
              <a:buClr>
                <a:schemeClr val="accent1"/>
              </a:buClr>
              <a:buSzPts val="1200"/>
              <a:buNone/>
            </a:pPr>
            <a:endParaRPr sz="1900"/>
          </a:p>
        </p:txBody>
      </p:sp>
      <p:grpSp>
        <p:nvGrpSpPr>
          <p:cNvPr id="394" name="Google Shape;394;p6"/>
          <p:cNvGrpSpPr/>
          <p:nvPr/>
        </p:nvGrpSpPr>
        <p:grpSpPr>
          <a:xfrm>
            <a:off x="228596" y="6608450"/>
            <a:ext cx="11555479" cy="246300"/>
            <a:chOff x="228596" y="6608450"/>
            <a:chExt cx="11555479" cy="246300"/>
          </a:xfrm>
        </p:grpSpPr>
        <p:sp>
          <p:nvSpPr>
            <p:cNvPr id="395" name="Google Shape;395;p6"/>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396" name="Google Shape;396;p6"/>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sp>
        <p:nvSpPr>
          <p:cNvPr id="397" name="Google Shape;397;p6"/>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9900FF"/>
                </a:solidFill>
              </a:rPr>
              <a:t>•</a:t>
            </a:r>
            <a:r>
              <a:rPr lang="en-ID" sz="2000" b="1">
                <a:solidFill>
                  <a:srgbClr val="00FF00"/>
                </a:solidFill>
              </a:rPr>
              <a:t>•</a:t>
            </a:r>
            <a:endParaRPr sz="2000"/>
          </a:p>
        </p:txBody>
      </p:sp>
      <p:pic>
        <p:nvPicPr>
          <p:cNvPr id="398" name="Google Shape;398;p6"/>
          <p:cNvPicPr preferRelativeResize="0"/>
          <p:nvPr/>
        </p:nvPicPr>
        <p:blipFill>
          <a:blip r:embed="rId3">
            <a:alphaModFix/>
          </a:blip>
          <a:stretch>
            <a:fillRect/>
          </a:stretch>
        </p:blipFill>
        <p:spPr>
          <a:xfrm>
            <a:off x="1026262" y="2232705"/>
            <a:ext cx="5069725" cy="380988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grpSp>
        <p:nvGrpSpPr>
          <p:cNvPr id="403" name="Google Shape;403;p18"/>
          <p:cNvGrpSpPr/>
          <p:nvPr/>
        </p:nvGrpSpPr>
        <p:grpSpPr>
          <a:xfrm>
            <a:off x="5747687" y="4040862"/>
            <a:ext cx="2223310" cy="2223310"/>
            <a:chOff x="3400425" y="733425"/>
            <a:chExt cx="5391150" cy="5391150"/>
          </a:xfrm>
        </p:grpSpPr>
        <p:sp>
          <p:nvSpPr>
            <p:cNvPr id="404" name="Google Shape;404;p1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5" name="Google Shape;405;p1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06" name="Google Shape;406;p18"/>
          <p:cNvSpPr/>
          <p:nvPr/>
        </p:nvSpPr>
        <p:spPr>
          <a:xfrm>
            <a:off x="6705600" y="0"/>
            <a:ext cx="408000" cy="6416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07" name="Google Shape;407;p18"/>
          <p:cNvGrpSpPr/>
          <p:nvPr/>
        </p:nvGrpSpPr>
        <p:grpSpPr>
          <a:xfrm>
            <a:off x="-1928415" y="-1928415"/>
            <a:ext cx="3856829" cy="3856829"/>
            <a:chOff x="3400425" y="733425"/>
            <a:chExt cx="5391150" cy="5391150"/>
          </a:xfrm>
        </p:grpSpPr>
        <p:sp>
          <p:nvSpPr>
            <p:cNvPr id="408" name="Google Shape;408;p1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9" name="Google Shape;409;p1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410" name="Google Shape;410;p18"/>
          <p:cNvCxnSpPr/>
          <p:nvPr/>
        </p:nvCxnSpPr>
        <p:spPr>
          <a:xfrm>
            <a:off x="2030413" y="1761534"/>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411" name="Google Shape;411;p18"/>
          <p:cNvSpPr txBox="1">
            <a:spLocks noGrp="1"/>
          </p:cNvSpPr>
          <p:nvPr>
            <p:ph type="title"/>
          </p:nvPr>
        </p:nvSpPr>
        <p:spPr>
          <a:xfrm>
            <a:off x="1026275" y="1827070"/>
            <a:ext cx="4718400" cy="1397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sz="3200" dirty="0"/>
              <a:t>Improve Classification Accuracy on Exotic  Sparse Food Datasets </a:t>
            </a:r>
            <a:endParaRPr sz="3200" dirty="0"/>
          </a:p>
          <a:p>
            <a:pPr marL="0" lvl="0" indent="0" algn="l" rtl="0">
              <a:lnSpc>
                <a:spcPct val="100000"/>
              </a:lnSpc>
              <a:spcBef>
                <a:spcPts val="0"/>
              </a:spcBef>
              <a:spcAft>
                <a:spcPts val="0"/>
              </a:spcAft>
              <a:buClr>
                <a:schemeClr val="dk1"/>
              </a:buClr>
              <a:buSzPts val="4000"/>
              <a:buFont typeface="Plus Jakarta Sans Medium"/>
              <a:buNone/>
            </a:pPr>
            <a:endParaRPr sz="3200" dirty="0"/>
          </a:p>
        </p:txBody>
      </p:sp>
      <p:sp>
        <p:nvSpPr>
          <p:cNvPr id="412" name="Google Shape;412;p18"/>
          <p:cNvSpPr txBox="1">
            <a:spLocks noGrp="1"/>
          </p:cNvSpPr>
          <p:nvPr>
            <p:ph type="body" idx="1"/>
          </p:nvPr>
        </p:nvSpPr>
        <p:spPr>
          <a:xfrm>
            <a:off x="1019175" y="1553392"/>
            <a:ext cx="1398900" cy="3384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accent3"/>
              </a:buClr>
              <a:buSzPts val="1600"/>
              <a:buNone/>
            </a:pPr>
            <a:r>
              <a:rPr lang="en-ID"/>
              <a:t>Task </a:t>
            </a:r>
            <a:r>
              <a:rPr lang="en-ID" sz="1400" b="1">
                <a:solidFill>
                  <a:srgbClr val="00FFFF"/>
                </a:solidFill>
              </a:rPr>
              <a:t> </a:t>
            </a:r>
            <a:endParaRPr/>
          </a:p>
        </p:txBody>
      </p:sp>
      <p:pic>
        <p:nvPicPr>
          <p:cNvPr id="413" name="Google Shape;413;p18"/>
          <p:cNvPicPr preferRelativeResize="0">
            <a:picLocks noGrp="1"/>
          </p:cNvPicPr>
          <p:nvPr>
            <p:ph type="pic" idx="2"/>
          </p:nvPr>
        </p:nvPicPr>
        <p:blipFill rotWithShape="1">
          <a:blip r:embed="rId3">
            <a:alphaModFix/>
          </a:blip>
          <a:srcRect l="922" t="3660" r="56162"/>
          <a:stretch/>
        </p:blipFill>
        <p:spPr>
          <a:xfrm>
            <a:off x="12371388" y="0"/>
            <a:ext cx="5081587" cy="6416674"/>
          </a:xfrm>
          <a:prstGeom prst="rect">
            <a:avLst/>
          </a:prstGeom>
          <a:gradFill>
            <a:gsLst>
              <a:gs pos="0">
                <a:srgbClr val="D8D8D8"/>
              </a:gs>
              <a:gs pos="100000">
                <a:srgbClr val="A5A5A5"/>
              </a:gs>
            </a:gsLst>
            <a:lin ang="2700006" scaled="0"/>
          </a:gradFill>
          <a:ln>
            <a:noFill/>
          </a:ln>
        </p:spPr>
      </p:pic>
      <p:grpSp>
        <p:nvGrpSpPr>
          <p:cNvPr id="414" name="Google Shape;414;p18"/>
          <p:cNvGrpSpPr/>
          <p:nvPr/>
        </p:nvGrpSpPr>
        <p:grpSpPr>
          <a:xfrm>
            <a:off x="228596" y="6608450"/>
            <a:ext cx="11555479" cy="246300"/>
            <a:chOff x="228596" y="6608450"/>
            <a:chExt cx="11555479" cy="246300"/>
          </a:xfrm>
        </p:grpSpPr>
        <p:sp>
          <p:nvSpPr>
            <p:cNvPr id="415" name="Google Shape;415;p18"/>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416" name="Google Shape;416;p18"/>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sp>
        <p:nvSpPr>
          <p:cNvPr id="417" name="Google Shape;417;p18"/>
          <p:cNvSpPr txBox="1">
            <a:spLocks noGrp="1"/>
          </p:cNvSpPr>
          <p:nvPr>
            <p:ph type="body" idx="1"/>
          </p:nvPr>
        </p:nvSpPr>
        <p:spPr>
          <a:xfrm>
            <a:off x="1026275" y="3961800"/>
            <a:ext cx="5712600" cy="1221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sz="1800"/>
              <a:t>Classification for exotic foods is difficult:</a:t>
            </a:r>
            <a:endParaRPr sz="1800"/>
          </a:p>
          <a:p>
            <a:pPr marL="457200" lvl="0" indent="-330200" algn="l" rtl="0">
              <a:lnSpc>
                <a:spcPct val="120000"/>
              </a:lnSpc>
              <a:spcBef>
                <a:spcPts val="0"/>
              </a:spcBef>
              <a:spcAft>
                <a:spcPts val="0"/>
              </a:spcAft>
              <a:buSzPts val="1600"/>
              <a:buChar char="●"/>
            </a:pPr>
            <a:r>
              <a:rPr lang="en-ID"/>
              <a:t>scarcity and imbalance data </a:t>
            </a:r>
            <a:endParaRPr/>
          </a:p>
          <a:p>
            <a:pPr marL="457200" lvl="0" indent="-330200" algn="l" rtl="0">
              <a:lnSpc>
                <a:spcPct val="120000"/>
              </a:lnSpc>
              <a:spcBef>
                <a:spcPts val="0"/>
              </a:spcBef>
              <a:spcAft>
                <a:spcPts val="0"/>
              </a:spcAft>
              <a:buSzPts val="1600"/>
              <a:buChar char="●"/>
            </a:pPr>
            <a:r>
              <a:rPr lang="en-ID"/>
              <a:t>high variability and visual ambiguity of food</a:t>
            </a:r>
            <a:endParaRPr/>
          </a:p>
          <a:p>
            <a:pPr marL="457200" lvl="0" indent="-330200" algn="l" rtl="0">
              <a:lnSpc>
                <a:spcPct val="120000"/>
              </a:lnSpc>
              <a:spcBef>
                <a:spcPts val="0"/>
              </a:spcBef>
              <a:spcAft>
                <a:spcPts val="0"/>
              </a:spcAft>
              <a:buSzPts val="1600"/>
              <a:buChar char="●"/>
            </a:pPr>
            <a:r>
              <a:rPr lang="en-ID"/>
              <a:t>cultural diversity, lack of standardization</a:t>
            </a:r>
            <a:endParaRPr/>
          </a:p>
          <a:p>
            <a:pPr marL="457200" lvl="0" indent="-330200" algn="l" rtl="0">
              <a:lnSpc>
                <a:spcPct val="120000"/>
              </a:lnSpc>
              <a:spcBef>
                <a:spcPts val="0"/>
              </a:spcBef>
              <a:spcAft>
                <a:spcPts val="0"/>
              </a:spcAft>
              <a:buSzPts val="1600"/>
              <a:buChar char="●"/>
            </a:pPr>
            <a:r>
              <a:rPr lang="en-ID"/>
              <a:t>Complex, nuanced features/labels inherent </a:t>
            </a:r>
            <a:endParaRPr/>
          </a:p>
          <a:p>
            <a:pPr marL="457200" lvl="0" indent="0" algn="l" rtl="0">
              <a:lnSpc>
                <a:spcPct val="120000"/>
              </a:lnSpc>
              <a:spcBef>
                <a:spcPts val="0"/>
              </a:spcBef>
              <a:spcAft>
                <a:spcPts val="0"/>
              </a:spcAft>
              <a:buNone/>
            </a:pPr>
            <a:r>
              <a:rPr lang="en-ID"/>
              <a:t>in these foods</a:t>
            </a:r>
            <a:endParaRPr sz="700">
              <a:solidFill>
                <a:srgbClr val="000000"/>
              </a:solidFill>
              <a:latin typeface="Roboto"/>
              <a:ea typeface="Roboto"/>
              <a:cs typeface="Roboto"/>
              <a:sym typeface="Roboto"/>
            </a:endParaRPr>
          </a:p>
          <a:p>
            <a:pPr marL="0" lvl="0" indent="0" algn="l" rtl="0">
              <a:lnSpc>
                <a:spcPct val="120000"/>
              </a:lnSpc>
              <a:spcBef>
                <a:spcPts val="0"/>
              </a:spcBef>
              <a:spcAft>
                <a:spcPts val="0"/>
              </a:spcAft>
              <a:buClr>
                <a:srgbClr val="585858"/>
              </a:buClr>
              <a:buSzPts val="1000"/>
              <a:buNone/>
            </a:pPr>
            <a:endParaRPr sz="2000"/>
          </a:p>
        </p:txBody>
      </p:sp>
      <p:sp>
        <p:nvSpPr>
          <p:cNvPr id="418" name="Google Shape;418;p18"/>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00FFFF"/>
                </a:solidFill>
              </a:rPr>
              <a:t>•</a:t>
            </a:r>
            <a:r>
              <a:rPr lang="en-ID" sz="2000" b="1">
                <a:solidFill>
                  <a:srgbClr val="FF9900"/>
                </a:solidFill>
              </a:rPr>
              <a:t>•</a:t>
            </a:r>
            <a:endParaRPr sz="2000"/>
          </a:p>
        </p:txBody>
      </p:sp>
      <p:sp>
        <p:nvSpPr>
          <p:cNvPr id="5" name="Google Shape;440;g1ed256cc1d3_0_162">
            <a:extLst>
              <a:ext uri="{FF2B5EF4-FFF2-40B4-BE49-F238E27FC236}">
                <a16:creationId xmlns:a16="http://schemas.microsoft.com/office/drawing/2014/main" id="{D1CE3030-165E-6E87-6898-0F2F270ADBB0}"/>
              </a:ext>
            </a:extLst>
          </p:cNvPr>
          <p:cNvSpPr txBox="1">
            <a:spLocks/>
          </p:cNvSpPr>
          <p:nvPr/>
        </p:nvSpPr>
        <p:spPr>
          <a:xfrm>
            <a:off x="-4194117" y="3292985"/>
            <a:ext cx="4718400" cy="600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Plus Jakarta Sans Medium"/>
              <a:buNone/>
              <a:defRPr sz="4000" b="0" i="0" u="none" strike="noStrike" cap="none">
                <a:solidFill>
                  <a:schemeClr val="dk1"/>
                </a:solidFill>
                <a:latin typeface="Plus Jakarta Sans Medium"/>
                <a:ea typeface="Plus Jakarta Sans Medium"/>
                <a:cs typeface="Plus Jakarta Sans Medium"/>
                <a:sym typeface="Plus Jakarta Sa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D" sz="3200" dirty="0">
                <a:solidFill>
                  <a:schemeClr val="accent1"/>
                </a:solidFill>
              </a:rPr>
              <a:t>Transfer Learning by Fine-Tuning CLIP</a:t>
            </a:r>
            <a:endParaRPr lang="en-ID"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424" name="Google Shape;424;g1ed256cc1d3_0_162"/>
          <p:cNvGrpSpPr/>
          <p:nvPr/>
        </p:nvGrpSpPr>
        <p:grpSpPr>
          <a:xfrm>
            <a:off x="5747687" y="4040862"/>
            <a:ext cx="2223310" cy="2223310"/>
            <a:chOff x="3400425" y="733425"/>
            <a:chExt cx="5391150" cy="5391150"/>
          </a:xfrm>
        </p:grpSpPr>
        <p:sp>
          <p:nvSpPr>
            <p:cNvPr id="425" name="Google Shape;425;g1ed256cc1d3_0_16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g1ed256cc1d3_0_16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27" name="Google Shape;427;g1ed256cc1d3_0_162"/>
          <p:cNvSpPr/>
          <p:nvPr/>
        </p:nvSpPr>
        <p:spPr>
          <a:xfrm>
            <a:off x="6705600" y="0"/>
            <a:ext cx="408000" cy="6416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28" name="Google Shape;428;g1ed256cc1d3_0_162"/>
          <p:cNvGrpSpPr/>
          <p:nvPr/>
        </p:nvGrpSpPr>
        <p:grpSpPr>
          <a:xfrm>
            <a:off x="-1928415" y="-1928415"/>
            <a:ext cx="3856829" cy="3856829"/>
            <a:chOff x="3400425" y="733425"/>
            <a:chExt cx="5391150" cy="5391150"/>
          </a:xfrm>
        </p:grpSpPr>
        <p:sp>
          <p:nvSpPr>
            <p:cNvPr id="429" name="Google Shape;429;g1ed256cc1d3_0_16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0" name="Google Shape;430;g1ed256cc1d3_0_16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431" name="Google Shape;431;g1ed256cc1d3_0_162"/>
          <p:cNvCxnSpPr/>
          <p:nvPr/>
        </p:nvCxnSpPr>
        <p:spPr>
          <a:xfrm>
            <a:off x="2030413" y="1761534"/>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433" name="Google Shape;433;g1ed256cc1d3_0_162"/>
          <p:cNvSpPr txBox="1">
            <a:spLocks noGrp="1"/>
          </p:cNvSpPr>
          <p:nvPr>
            <p:ph type="body" idx="1"/>
          </p:nvPr>
        </p:nvSpPr>
        <p:spPr>
          <a:xfrm>
            <a:off x="1019175" y="1553392"/>
            <a:ext cx="1398900" cy="3384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accent3"/>
              </a:buClr>
              <a:buSzPts val="1600"/>
              <a:buNone/>
            </a:pPr>
            <a:r>
              <a:rPr lang="en-ID"/>
              <a:t>Task </a:t>
            </a:r>
            <a:r>
              <a:rPr lang="en-ID" sz="1400" b="1">
                <a:solidFill>
                  <a:srgbClr val="00FFFF"/>
                </a:solidFill>
              </a:rPr>
              <a:t> </a:t>
            </a:r>
            <a:endParaRPr/>
          </a:p>
        </p:txBody>
      </p:sp>
      <p:pic>
        <p:nvPicPr>
          <p:cNvPr id="434" name="Google Shape;434;g1ed256cc1d3_0_162"/>
          <p:cNvPicPr preferRelativeResize="0">
            <a:picLocks noGrp="1"/>
          </p:cNvPicPr>
          <p:nvPr>
            <p:ph type="pic" idx="2"/>
          </p:nvPr>
        </p:nvPicPr>
        <p:blipFill rotWithShape="1">
          <a:blip r:embed="rId3">
            <a:alphaModFix/>
          </a:blip>
          <a:srcRect l="922" t="3660" r="56162"/>
          <a:stretch/>
        </p:blipFill>
        <p:spPr>
          <a:xfrm>
            <a:off x="7113588" y="0"/>
            <a:ext cx="5081587" cy="6416674"/>
          </a:xfrm>
          <a:prstGeom prst="rect">
            <a:avLst/>
          </a:prstGeom>
          <a:gradFill>
            <a:gsLst>
              <a:gs pos="0">
                <a:srgbClr val="D8D8D8"/>
              </a:gs>
              <a:gs pos="100000">
                <a:srgbClr val="A5A5A5"/>
              </a:gs>
            </a:gsLst>
            <a:lin ang="2700006" scaled="0"/>
          </a:gradFill>
          <a:ln>
            <a:noFill/>
          </a:ln>
        </p:spPr>
      </p:pic>
      <p:grpSp>
        <p:nvGrpSpPr>
          <p:cNvPr id="435" name="Google Shape;435;g1ed256cc1d3_0_162"/>
          <p:cNvGrpSpPr/>
          <p:nvPr/>
        </p:nvGrpSpPr>
        <p:grpSpPr>
          <a:xfrm>
            <a:off x="228596" y="6608450"/>
            <a:ext cx="11555479" cy="246300"/>
            <a:chOff x="228596" y="6608450"/>
            <a:chExt cx="11555479" cy="246300"/>
          </a:xfrm>
        </p:grpSpPr>
        <p:sp>
          <p:nvSpPr>
            <p:cNvPr id="436" name="Google Shape;436;g1ed256cc1d3_0_162"/>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437" name="Google Shape;437;g1ed256cc1d3_0_162"/>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sp>
        <p:nvSpPr>
          <p:cNvPr id="438" name="Google Shape;438;g1ed256cc1d3_0_162"/>
          <p:cNvSpPr txBox="1">
            <a:spLocks noGrp="1"/>
          </p:cNvSpPr>
          <p:nvPr>
            <p:ph type="body" idx="1"/>
          </p:nvPr>
        </p:nvSpPr>
        <p:spPr>
          <a:xfrm>
            <a:off x="1026275" y="4419000"/>
            <a:ext cx="5712600" cy="1221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sz="1800" dirty="0"/>
              <a:t>Classification for exotic foods is difficult:</a:t>
            </a:r>
            <a:endParaRPr sz="1800" dirty="0"/>
          </a:p>
          <a:p>
            <a:pPr marL="457200" lvl="0" indent="-330200" algn="l" rtl="0">
              <a:lnSpc>
                <a:spcPct val="120000"/>
              </a:lnSpc>
              <a:spcBef>
                <a:spcPts val="0"/>
              </a:spcBef>
              <a:spcAft>
                <a:spcPts val="0"/>
              </a:spcAft>
              <a:buSzPts val="1600"/>
              <a:buChar char="●"/>
            </a:pPr>
            <a:r>
              <a:rPr lang="en-ID" dirty="0"/>
              <a:t>scarcity and imbalance data </a:t>
            </a:r>
            <a:endParaRPr dirty="0"/>
          </a:p>
          <a:p>
            <a:pPr marL="457200" lvl="0" indent="-330200" algn="l" rtl="0">
              <a:lnSpc>
                <a:spcPct val="120000"/>
              </a:lnSpc>
              <a:spcBef>
                <a:spcPts val="0"/>
              </a:spcBef>
              <a:spcAft>
                <a:spcPts val="0"/>
              </a:spcAft>
              <a:buSzPts val="1600"/>
              <a:buChar char="●"/>
            </a:pPr>
            <a:r>
              <a:rPr lang="en-ID" dirty="0"/>
              <a:t>high variability and visual ambiguity of food</a:t>
            </a:r>
            <a:endParaRPr dirty="0"/>
          </a:p>
          <a:p>
            <a:pPr marL="457200" lvl="0" indent="-330200" algn="l" rtl="0">
              <a:lnSpc>
                <a:spcPct val="120000"/>
              </a:lnSpc>
              <a:spcBef>
                <a:spcPts val="0"/>
              </a:spcBef>
              <a:spcAft>
                <a:spcPts val="0"/>
              </a:spcAft>
              <a:buSzPts val="1600"/>
              <a:buChar char="●"/>
            </a:pPr>
            <a:r>
              <a:rPr lang="en-ID" dirty="0"/>
              <a:t>cultural diversity, lack of standardization</a:t>
            </a:r>
            <a:endParaRPr dirty="0"/>
          </a:p>
          <a:p>
            <a:pPr marL="457200" lvl="0" indent="-330200" algn="l" rtl="0">
              <a:lnSpc>
                <a:spcPct val="120000"/>
              </a:lnSpc>
              <a:spcBef>
                <a:spcPts val="0"/>
              </a:spcBef>
              <a:spcAft>
                <a:spcPts val="0"/>
              </a:spcAft>
              <a:buSzPts val="1600"/>
              <a:buChar char="●"/>
            </a:pPr>
            <a:r>
              <a:rPr lang="en-ID" dirty="0"/>
              <a:t>Complex, nuanced features/labels inherent </a:t>
            </a:r>
            <a:endParaRPr dirty="0"/>
          </a:p>
          <a:p>
            <a:pPr marL="457200" lvl="0" indent="0" algn="l" rtl="0">
              <a:lnSpc>
                <a:spcPct val="120000"/>
              </a:lnSpc>
              <a:spcBef>
                <a:spcPts val="0"/>
              </a:spcBef>
              <a:spcAft>
                <a:spcPts val="0"/>
              </a:spcAft>
              <a:buNone/>
            </a:pPr>
            <a:r>
              <a:rPr lang="en-ID" dirty="0"/>
              <a:t>in these foods</a:t>
            </a:r>
            <a:endParaRPr sz="700" dirty="0">
              <a:solidFill>
                <a:srgbClr val="000000"/>
              </a:solidFill>
              <a:latin typeface="Roboto"/>
              <a:ea typeface="Roboto"/>
              <a:cs typeface="Roboto"/>
              <a:sym typeface="Roboto"/>
            </a:endParaRPr>
          </a:p>
          <a:p>
            <a:pPr marL="0" lvl="0" indent="0" algn="l" rtl="0">
              <a:lnSpc>
                <a:spcPct val="120000"/>
              </a:lnSpc>
              <a:spcBef>
                <a:spcPts val="0"/>
              </a:spcBef>
              <a:spcAft>
                <a:spcPts val="0"/>
              </a:spcAft>
              <a:buClr>
                <a:srgbClr val="585858"/>
              </a:buClr>
              <a:buSzPts val="1000"/>
              <a:buNone/>
            </a:pPr>
            <a:endParaRPr sz="2000" dirty="0"/>
          </a:p>
        </p:txBody>
      </p:sp>
      <p:sp>
        <p:nvSpPr>
          <p:cNvPr id="439" name="Google Shape;439;g1ed256cc1d3_0_162"/>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00FFFF"/>
                </a:solidFill>
              </a:rPr>
              <a:t>•</a:t>
            </a:r>
            <a:r>
              <a:rPr lang="en-ID" sz="2000" b="1">
                <a:solidFill>
                  <a:srgbClr val="FF9900"/>
                </a:solidFill>
              </a:rPr>
              <a:t>•</a:t>
            </a:r>
            <a:endParaRPr sz="2000"/>
          </a:p>
        </p:txBody>
      </p:sp>
      <p:sp>
        <p:nvSpPr>
          <p:cNvPr id="440" name="Google Shape;440;g1ed256cc1d3_0_162"/>
          <p:cNvSpPr txBox="1">
            <a:spLocks noGrp="1"/>
          </p:cNvSpPr>
          <p:nvPr>
            <p:ph type="title"/>
          </p:nvPr>
        </p:nvSpPr>
        <p:spPr>
          <a:xfrm>
            <a:off x="1026275" y="3292985"/>
            <a:ext cx="4718400" cy="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sz="3200" dirty="0">
                <a:solidFill>
                  <a:schemeClr val="accent1"/>
                </a:solidFill>
              </a:rPr>
              <a:t>Transfer Learning by Fine-Tuning CLIP</a:t>
            </a:r>
            <a:endParaRPr sz="3200" dirty="0"/>
          </a:p>
        </p:txBody>
      </p:sp>
      <p:sp>
        <p:nvSpPr>
          <p:cNvPr id="5" name="Google Shape;411;p18">
            <a:extLst>
              <a:ext uri="{FF2B5EF4-FFF2-40B4-BE49-F238E27FC236}">
                <a16:creationId xmlns:a16="http://schemas.microsoft.com/office/drawing/2014/main" id="{42C8BAE8-1817-2738-E177-B5F71205A650}"/>
              </a:ext>
            </a:extLst>
          </p:cNvPr>
          <p:cNvSpPr txBox="1">
            <a:spLocks/>
          </p:cNvSpPr>
          <p:nvPr/>
        </p:nvSpPr>
        <p:spPr>
          <a:xfrm>
            <a:off x="1026275" y="1827070"/>
            <a:ext cx="4718400" cy="1397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Plus Jakarta Sans Medium"/>
              <a:buNone/>
              <a:defRPr sz="4000" b="0" i="0" u="none" strike="noStrike" cap="none">
                <a:solidFill>
                  <a:schemeClr val="dk1"/>
                </a:solidFill>
                <a:latin typeface="Plus Jakarta Sans Medium"/>
                <a:ea typeface="Plus Jakarta Sans Medium"/>
                <a:cs typeface="Plus Jakarta Sans Medium"/>
                <a:sym typeface="Plus Jakarta Sa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D" sz="3200"/>
              <a:t>Improve Classification Accuracy on Exotic  Sparse Food Datasets </a:t>
            </a:r>
          </a:p>
          <a:p>
            <a:endParaRPr lang="en-ID"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pSp>
        <p:nvGrpSpPr>
          <p:cNvPr id="445" name="Google Shape;445;g1ed256cc1d3_0_58"/>
          <p:cNvGrpSpPr/>
          <p:nvPr/>
        </p:nvGrpSpPr>
        <p:grpSpPr>
          <a:xfrm>
            <a:off x="10457255" y="5164273"/>
            <a:ext cx="2974837" cy="2974837"/>
            <a:chOff x="3400425" y="733425"/>
            <a:chExt cx="5391150" cy="5391150"/>
          </a:xfrm>
        </p:grpSpPr>
        <p:sp>
          <p:nvSpPr>
            <p:cNvPr id="446" name="Google Shape;446;g1ed256cc1d3_0_5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7" name="Google Shape;447;g1ed256cc1d3_0_5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48" name="Google Shape;448;g1ed256cc1d3_0_58"/>
          <p:cNvGrpSpPr/>
          <p:nvPr/>
        </p:nvGrpSpPr>
        <p:grpSpPr>
          <a:xfrm>
            <a:off x="-3405114" y="-1192827"/>
            <a:ext cx="5587927" cy="5587927"/>
            <a:chOff x="3400425" y="733425"/>
            <a:chExt cx="5391150" cy="5391150"/>
          </a:xfrm>
        </p:grpSpPr>
        <p:sp>
          <p:nvSpPr>
            <p:cNvPr id="449" name="Google Shape;449;g1ed256cc1d3_0_58"/>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0" name="Google Shape;450;g1ed256cc1d3_0_58"/>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451" name="Google Shape;451;g1ed256cc1d3_0_58"/>
          <p:cNvCxnSpPr/>
          <p:nvPr/>
        </p:nvCxnSpPr>
        <p:spPr>
          <a:xfrm>
            <a:off x="2182813" y="1277029"/>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452" name="Google Shape;452;g1ed256cc1d3_0_58"/>
          <p:cNvSpPr/>
          <p:nvPr/>
        </p:nvSpPr>
        <p:spPr>
          <a:xfrm>
            <a:off x="-4053875" y="3116500"/>
            <a:ext cx="114600" cy="146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3" name="Google Shape;453;g1ed256cc1d3_0_58"/>
          <p:cNvSpPr/>
          <p:nvPr/>
        </p:nvSpPr>
        <p:spPr>
          <a:xfrm>
            <a:off x="-3938871" y="3116500"/>
            <a:ext cx="3698700" cy="1468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4" name="Google Shape;454;g1ed256cc1d3_0_58"/>
          <p:cNvSpPr/>
          <p:nvPr/>
        </p:nvSpPr>
        <p:spPr>
          <a:xfrm>
            <a:off x="-4055150" y="4829572"/>
            <a:ext cx="114600" cy="146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5" name="Google Shape;455;g1ed256cc1d3_0_58"/>
          <p:cNvSpPr/>
          <p:nvPr/>
        </p:nvSpPr>
        <p:spPr>
          <a:xfrm>
            <a:off x="-3940146" y="4829572"/>
            <a:ext cx="3698700" cy="1468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6" name="Google Shape;456;g1ed256cc1d3_0_58"/>
          <p:cNvSpPr txBox="1">
            <a:spLocks noGrp="1"/>
          </p:cNvSpPr>
          <p:nvPr>
            <p:ph type="title"/>
          </p:nvPr>
        </p:nvSpPr>
        <p:spPr>
          <a:xfrm>
            <a:off x="1178677" y="1343650"/>
            <a:ext cx="5587800" cy="107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a:t>Fine Tuning </a:t>
            </a:r>
            <a:endParaRPr/>
          </a:p>
          <a:p>
            <a:pPr marL="0" lvl="0" indent="0" algn="l" rtl="0">
              <a:lnSpc>
                <a:spcPct val="100000"/>
              </a:lnSpc>
              <a:spcBef>
                <a:spcPts val="0"/>
              </a:spcBef>
              <a:spcAft>
                <a:spcPts val="0"/>
              </a:spcAft>
              <a:buClr>
                <a:schemeClr val="dk1"/>
              </a:buClr>
              <a:buSzPts val="4000"/>
              <a:buFont typeface="Plus Jakarta Sans Medium"/>
              <a:buNone/>
            </a:pPr>
            <a:r>
              <a:rPr lang="en-ID">
                <a:solidFill>
                  <a:schemeClr val="accent1"/>
                </a:solidFill>
              </a:rPr>
              <a:t>CLIP</a:t>
            </a:r>
            <a:endParaRPr/>
          </a:p>
        </p:txBody>
      </p:sp>
      <p:sp>
        <p:nvSpPr>
          <p:cNvPr id="457" name="Google Shape;457;g1ed256cc1d3_0_58"/>
          <p:cNvSpPr txBox="1">
            <a:spLocks noGrp="1"/>
          </p:cNvSpPr>
          <p:nvPr>
            <p:ph type="body" idx="1"/>
          </p:nvPr>
        </p:nvSpPr>
        <p:spPr>
          <a:xfrm>
            <a:off x="1171575" y="1068887"/>
            <a:ext cx="1398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t>Methods</a:t>
            </a:r>
            <a:endParaRPr/>
          </a:p>
          <a:p>
            <a:pPr marL="0" lvl="0" indent="0" algn="l" rtl="0">
              <a:lnSpc>
                <a:spcPct val="120000"/>
              </a:lnSpc>
              <a:spcBef>
                <a:spcPts val="1000"/>
              </a:spcBef>
              <a:spcAft>
                <a:spcPts val="0"/>
              </a:spcAft>
              <a:buClr>
                <a:schemeClr val="accent3"/>
              </a:buClr>
              <a:buSzPts val="1600"/>
              <a:buNone/>
            </a:pPr>
            <a:endParaRPr/>
          </a:p>
        </p:txBody>
      </p:sp>
      <p:sp>
        <p:nvSpPr>
          <p:cNvPr id="458" name="Google Shape;458;g1ed256cc1d3_0_58"/>
          <p:cNvSpPr txBox="1">
            <a:spLocks noGrp="1"/>
          </p:cNvSpPr>
          <p:nvPr>
            <p:ph type="body" idx="2"/>
          </p:nvPr>
        </p:nvSpPr>
        <p:spPr>
          <a:xfrm>
            <a:off x="-3818862" y="3219228"/>
            <a:ext cx="3839100" cy="621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t>Linear Probing</a:t>
            </a:r>
            <a:endParaRPr sz="2800"/>
          </a:p>
          <a:p>
            <a:pPr marL="0" lvl="0" indent="0" algn="ctr" rtl="0">
              <a:lnSpc>
                <a:spcPct val="120000"/>
              </a:lnSpc>
              <a:spcBef>
                <a:spcPts val="1000"/>
              </a:spcBef>
              <a:spcAft>
                <a:spcPts val="0"/>
              </a:spcAft>
              <a:buClr>
                <a:schemeClr val="dk1"/>
              </a:buClr>
              <a:buSzPts val="4000"/>
              <a:buNone/>
            </a:pPr>
            <a:endParaRPr/>
          </a:p>
        </p:txBody>
      </p:sp>
      <p:sp>
        <p:nvSpPr>
          <p:cNvPr id="460" name="Google Shape;460;g1ed256cc1d3_0_58"/>
          <p:cNvSpPr txBox="1">
            <a:spLocks noGrp="1"/>
          </p:cNvSpPr>
          <p:nvPr>
            <p:ph type="body" idx="7"/>
          </p:nvPr>
        </p:nvSpPr>
        <p:spPr>
          <a:xfrm>
            <a:off x="-3789582" y="5031929"/>
            <a:ext cx="3955200" cy="620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t>Unfreezing Layers</a:t>
            </a:r>
            <a:endParaRPr sz="2800"/>
          </a:p>
          <a:p>
            <a:pPr marL="0" lvl="0" indent="0" algn="ctr" rtl="0">
              <a:lnSpc>
                <a:spcPct val="120000"/>
              </a:lnSpc>
              <a:spcBef>
                <a:spcPts val="1000"/>
              </a:spcBef>
              <a:spcAft>
                <a:spcPts val="0"/>
              </a:spcAft>
              <a:buClr>
                <a:schemeClr val="dk1"/>
              </a:buClr>
              <a:buSzPts val="4000"/>
              <a:buNone/>
            </a:pPr>
            <a:endParaRPr/>
          </a:p>
        </p:txBody>
      </p:sp>
      <p:sp>
        <p:nvSpPr>
          <p:cNvPr id="461" name="Google Shape;461;g1ed256cc1d3_0_58"/>
          <p:cNvSpPr txBox="1">
            <a:spLocks noGrp="1"/>
          </p:cNvSpPr>
          <p:nvPr>
            <p:ph type="body" idx="9"/>
          </p:nvPr>
        </p:nvSpPr>
        <p:spPr>
          <a:xfrm>
            <a:off x="-3757975" y="5570120"/>
            <a:ext cx="3493200" cy="5550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rgbClr val="585858"/>
              </a:buClr>
              <a:buSzPts val="1000"/>
              <a:buNone/>
            </a:pPr>
            <a:r>
              <a:rPr lang="en-ID"/>
              <a:t>Found that unfreezing all the layer norms allows for stable optimization</a:t>
            </a:r>
            <a:endParaRPr/>
          </a:p>
        </p:txBody>
      </p:sp>
      <p:grpSp>
        <p:nvGrpSpPr>
          <p:cNvPr id="462" name="Google Shape;462;g1ed256cc1d3_0_58"/>
          <p:cNvGrpSpPr/>
          <p:nvPr/>
        </p:nvGrpSpPr>
        <p:grpSpPr>
          <a:xfrm>
            <a:off x="228596" y="6608450"/>
            <a:ext cx="11555479" cy="246300"/>
            <a:chOff x="228596" y="6608450"/>
            <a:chExt cx="11555479" cy="246300"/>
          </a:xfrm>
        </p:grpSpPr>
        <p:sp>
          <p:nvSpPr>
            <p:cNvPr id="463" name="Google Shape;463;g1ed256cc1d3_0_58"/>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464" name="Google Shape;464;g1ed256cc1d3_0_58"/>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pic>
        <p:nvPicPr>
          <p:cNvPr id="465" name="Google Shape;465;g1ed256cc1d3_0_58"/>
          <p:cNvPicPr preferRelativeResize="0"/>
          <p:nvPr/>
        </p:nvPicPr>
        <p:blipFill rotWithShape="1">
          <a:blip r:embed="rId3">
            <a:alphaModFix/>
          </a:blip>
          <a:srcRect l="18052" r="26893"/>
          <a:stretch/>
        </p:blipFill>
        <p:spPr>
          <a:xfrm>
            <a:off x="6032350" y="260025"/>
            <a:ext cx="4848276" cy="6604625"/>
          </a:xfrm>
          <a:prstGeom prst="rect">
            <a:avLst/>
          </a:prstGeom>
          <a:noFill/>
          <a:ln>
            <a:noFill/>
          </a:ln>
        </p:spPr>
      </p:pic>
      <p:sp>
        <p:nvSpPr>
          <p:cNvPr id="466" name="Google Shape;466;g1ed256cc1d3_0_58"/>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00FFFF"/>
                </a:solidFill>
              </a:rPr>
              <a:t>•</a:t>
            </a:r>
            <a:r>
              <a:rPr lang="en-ID" sz="2000" b="1">
                <a:solidFill>
                  <a:srgbClr val="FF9900"/>
                </a:solidFill>
              </a:rPr>
              <a:t>•</a:t>
            </a:r>
            <a:endParaRPr sz="2000"/>
          </a:p>
        </p:txBody>
      </p:sp>
      <p:sp>
        <p:nvSpPr>
          <p:cNvPr id="4" name="Google Shape;485;g1ed256cc1d3_0_82">
            <a:extLst>
              <a:ext uri="{FF2B5EF4-FFF2-40B4-BE49-F238E27FC236}">
                <a16:creationId xmlns:a16="http://schemas.microsoft.com/office/drawing/2014/main" id="{9A7E8F6B-8300-A4E8-EA97-5C2FA3D4DACD}"/>
              </a:ext>
            </a:extLst>
          </p:cNvPr>
          <p:cNvSpPr txBox="1">
            <a:spLocks/>
          </p:cNvSpPr>
          <p:nvPr/>
        </p:nvSpPr>
        <p:spPr>
          <a:xfrm>
            <a:off x="-3781099" y="3773500"/>
            <a:ext cx="3493200" cy="621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20000"/>
              </a:lnSpc>
              <a:spcBef>
                <a:spcPts val="100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8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pPr>
            <a:r>
              <a:rPr lang="en-ID"/>
              <a:t>Precompute image embeddings to speed up computation and train a single linear layer</a:t>
            </a:r>
          </a:p>
          <a:p>
            <a:pPr marL="0" indent="0"/>
            <a:endParaRPr lang="en-ID"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g1ed256cc1d3_0_82"/>
          <p:cNvGrpSpPr/>
          <p:nvPr/>
        </p:nvGrpSpPr>
        <p:grpSpPr>
          <a:xfrm>
            <a:off x="10457255" y="5164273"/>
            <a:ext cx="2974837" cy="2974837"/>
            <a:chOff x="3400425" y="733425"/>
            <a:chExt cx="5391150" cy="5391150"/>
          </a:xfrm>
        </p:grpSpPr>
        <p:sp>
          <p:nvSpPr>
            <p:cNvPr id="472" name="Google Shape;472;g1ed256cc1d3_0_8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F7949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3" name="Google Shape;473;g1ed256cc1d3_0_8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FBC8C8">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74" name="Google Shape;474;g1ed256cc1d3_0_82"/>
          <p:cNvGrpSpPr/>
          <p:nvPr/>
        </p:nvGrpSpPr>
        <p:grpSpPr>
          <a:xfrm>
            <a:off x="-3427315" y="-1966742"/>
            <a:ext cx="5587927" cy="5587927"/>
            <a:chOff x="3400425" y="733425"/>
            <a:chExt cx="5391150" cy="5391150"/>
          </a:xfrm>
        </p:grpSpPr>
        <p:sp>
          <p:nvSpPr>
            <p:cNvPr id="475" name="Google Shape;475;g1ed256cc1d3_0_82"/>
            <p:cNvSpPr/>
            <p:nvPr/>
          </p:nvSpPr>
          <p:spPr>
            <a:xfrm>
              <a:off x="3400425" y="733425"/>
              <a:ext cx="5391150" cy="5391150"/>
            </a:xfrm>
            <a:custGeom>
              <a:avLst/>
              <a:gdLst/>
              <a:ahLst/>
              <a:cxnLst/>
              <a:rect l="l" t="t" r="r" b="b"/>
              <a:pathLst>
                <a:path w="5391150" h="5391150" extrusionOk="0">
                  <a:moveTo>
                    <a:pt x="2695576" y="1335088"/>
                  </a:moveTo>
                  <a:cubicBezTo>
                    <a:pt x="1944199" y="1335088"/>
                    <a:pt x="1335088" y="1944199"/>
                    <a:pt x="1335088" y="2695576"/>
                  </a:cubicBezTo>
                  <a:cubicBezTo>
                    <a:pt x="1335088" y="3446953"/>
                    <a:pt x="1944199" y="4056064"/>
                    <a:pt x="2695576" y="4056064"/>
                  </a:cubicBezTo>
                  <a:cubicBezTo>
                    <a:pt x="3446953" y="4056064"/>
                    <a:pt x="4056064" y="3446953"/>
                    <a:pt x="4056064" y="2695576"/>
                  </a:cubicBezTo>
                  <a:cubicBezTo>
                    <a:pt x="4056064" y="1944199"/>
                    <a:pt x="3446953" y="1335088"/>
                    <a:pt x="2695576" y="1335088"/>
                  </a:cubicBezTo>
                  <a:close/>
                  <a:moveTo>
                    <a:pt x="2695575" y="0"/>
                  </a:moveTo>
                  <a:cubicBezTo>
                    <a:pt x="4184300" y="0"/>
                    <a:pt x="5391150" y="1206850"/>
                    <a:pt x="5391150" y="2695575"/>
                  </a:cubicBezTo>
                  <a:cubicBezTo>
                    <a:pt x="5391150" y="4184300"/>
                    <a:pt x="4184300" y="5391150"/>
                    <a:pt x="2695575" y="5391150"/>
                  </a:cubicBezTo>
                  <a:cubicBezTo>
                    <a:pt x="1206850" y="5391150"/>
                    <a:pt x="0" y="4184300"/>
                    <a:pt x="0" y="2695575"/>
                  </a:cubicBezTo>
                  <a:cubicBezTo>
                    <a:pt x="0" y="1206850"/>
                    <a:pt x="1206850" y="0"/>
                    <a:pt x="2695575" y="0"/>
                  </a:cubicBezTo>
                  <a:close/>
                </a:path>
              </a:pathLst>
            </a:custGeom>
            <a:solidFill>
              <a:srgbClr val="AEABAB">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6" name="Google Shape;476;g1ed256cc1d3_0_82"/>
            <p:cNvSpPr/>
            <p:nvPr/>
          </p:nvSpPr>
          <p:spPr>
            <a:xfrm>
              <a:off x="3829050" y="1162050"/>
              <a:ext cx="4533900" cy="4533900"/>
            </a:xfrm>
            <a:custGeom>
              <a:avLst/>
              <a:gdLst/>
              <a:ahLst/>
              <a:cxnLst/>
              <a:rect l="l" t="t" r="r" b="b"/>
              <a:pathLst>
                <a:path w="4533900" h="4533900" extrusionOk="0">
                  <a:moveTo>
                    <a:pt x="2266951" y="906463"/>
                  </a:moveTo>
                  <a:cubicBezTo>
                    <a:pt x="1515574" y="906463"/>
                    <a:pt x="906463" y="1515574"/>
                    <a:pt x="906463" y="2266951"/>
                  </a:cubicBezTo>
                  <a:cubicBezTo>
                    <a:pt x="906463" y="3018328"/>
                    <a:pt x="1515574" y="3627439"/>
                    <a:pt x="2266951" y="3627439"/>
                  </a:cubicBezTo>
                  <a:cubicBezTo>
                    <a:pt x="3018328" y="3627439"/>
                    <a:pt x="3627439" y="3018328"/>
                    <a:pt x="3627439" y="2266951"/>
                  </a:cubicBezTo>
                  <a:cubicBezTo>
                    <a:pt x="3627439" y="1515574"/>
                    <a:pt x="3018328" y="906463"/>
                    <a:pt x="2266951" y="906463"/>
                  </a:cubicBezTo>
                  <a:close/>
                  <a:moveTo>
                    <a:pt x="2266950" y="0"/>
                  </a:moveTo>
                  <a:cubicBezTo>
                    <a:pt x="3518952" y="0"/>
                    <a:pt x="4533900" y="1014948"/>
                    <a:pt x="4533900" y="2266950"/>
                  </a:cubicBezTo>
                  <a:cubicBezTo>
                    <a:pt x="4533900" y="3518952"/>
                    <a:pt x="3518952" y="4533900"/>
                    <a:pt x="2266950" y="4533900"/>
                  </a:cubicBezTo>
                  <a:cubicBezTo>
                    <a:pt x="1014948" y="4533900"/>
                    <a:pt x="0" y="3518952"/>
                    <a:pt x="0" y="2266950"/>
                  </a:cubicBezTo>
                  <a:cubicBezTo>
                    <a:pt x="0" y="1014948"/>
                    <a:pt x="1014948" y="0"/>
                    <a:pt x="2266950" y="0"/>
                  </a:cubicBezTo>
                  <a:close/>
                </a:path>
              </a:pathLst>
            </a:custGeom>
            <a:solidFill>
              <a:srgbClr val="AEABAB">
                <a:alpha val="2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cxnSp>
        <p:nvCxnSpPr>
          <p:cNvPr id="477" name="Google Shape;477;g1ed256cc1d3_0_82"/>
          <p:cNvCxnSpPr/>
          <p:nvPr/>
        </p:nvCxnSpPr>
        <p:spPr>
          <a:xfrm>
            <a:off x="2182813" y="1277029"/>
            <a:ext cx="1036500" cy="0"/>
          </a:xfrm>
          <a:prstGeom prst="straightConnector1">
            <a:avLst/>
          </a:prstGeom>
          <a:noFill/>
          <a:ln w="12700" cap="flat" cmpd="sng">
            <a:solidFill>
              <a:schemeClr val="accent1"/>
            </a:solidFill>
            <a:prstDash val="solid"/>
            <a:miter lim="800000"/>
            <a:headEnd type="none" w="sm" len="sm"/>
            <a:tailEnd type="none" w="sm" len="sm"/>
          </a:ln>
        </p:spPr>
      </p:cxnSp>
      <p:sp>
        <p:nvSpPr>
          <p:cNvPr id="478" name="Google Shape;478;g1ed256cc1d3_0_82"/>
          <p:cNvSpPr/>
          <p:nvPr/>
        </p:nvSpPr>
        <p:spPr>
          <a:xfrm>
            <a:off x="1203925" y="3116500"/>
            <a:ext cx="114600" cy="146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9" name="Google Shape;479;g1ed256cc1d3_0_82"/>
          <p:cNvSpPr/>
          <p:nvPr/>
        </p:nvSpPr>
        <p:spPr>
          <a:xfrm>
            <a:off x="1318929" y="3116500"/>
            <a:ext cx="3698700" cy="1468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0" name="Google Shape;480;g1ed256cc1d3_0_82"/>
          <p:cNvSpPr/>
          <p:nvPr/>
        </p:nvSpPr>
        <p:spPr>
          <a:xfrm>
            <a:off x="-4131350" y="4829572"/>
            <a:ext cx="114600" cy="146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1" name="Google Shape;481;g1ed256cc1d3_0_82"/>
          <p:cNvSpPr/>
          <p:nvPr/>
        </p:nvSpPr>
        <p:spPr>
          <a:xfrm>
            <a:off x="-4016346" y="4829572"/>
            <a:ext cx="3698700" cy="1468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2" name="Google Shape;482;g1ed256cc1d3_0_82"/>
          <p:cNvSpPr txBox="1">
            <a:spLocks noGrp="1"/>
          </p:cNvSpPr>
          <p:nvPr>
            <p:ph type="title"/>
          </p:nvPr>
        </p:nvSpPr>
        <p:spPr>
          <a:xfrm>
            <a:off x="1178677" y="1343650"/>
            <a:ext cx="5587800" cy="1079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000"/>
              <a:buFont typeface="Plus Jakarta Sans Medium"/>
              <a:buNone/>
            </a:pPr>
            <a:r>
              <a:rPr lang="en-ID"/>
              <a:t>Fine Tuning </a:t>
            </a:r>
            <a:endParaRPr/>
          </a:p>
          <a:p>
            <a:pPr marL="0" lvl="0" indent="0" algn="l" rtl="0">
              <a:lnSpc>
                <a:spcPct val="100000"/>
              </a:lnSpc>
              <a:spcBef>
                <a:spcPts val="0"/>
              </a:spcBef>
              <a:spcAft>
                <a:spcPts val="0"/>
              </a:spcAft>
              <a:buClr>
                <a:schemeClr val="dk1"/>
              </a:buClr>
              <a:buSzPts val="4000"/>
              <a:buFont typeface="Plus Jakarta Sans Medium"/>
              <a:buNone/>
            </a:pPr>
            <a:r>
              <a:rPr lang="en-ID">
                <a:solidFill>
                  <a:schemeClr val="accent1"/>
                </a:solidFill>
              </a:rPr>
              <a:t>CLIP</a:t>
            </a:r>
            <a:endParaRPr/>
          </a:p>
        </p:txBody>
      </p:sp>
      <p:sp>
        <p:nvSpPr>
          <p:cNvPr id="483" name="Google Shape;483;g1ed256cc1d3_0_82"/>
          <p:cNvSpPr txBox="1">
            <a:spLocks noGrp="1"/>
          </p:cNvSpPr>
          <p:nvPr>
            <p:ph type="body" idx="1"/>
          </p:nvPr>
        </p:nvSpPr>
        <p:spPr>
          <a:xfrm>
            <a:off x="1171575" y="1068887"/>
            <a:ext cx="1398900" cy="338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accent3"/>
              </a:buClr>
              <a:buSzPts val="1600"/>
              <a:buNone/>
            </a:pPr>
            <a:r>
              <a:rPr lang="en-ID"/>
              <a:t>Methods</a:t>
            </a:r>
            <a:endParaRPr/>
          </a:p>
          <a:p>
            <a:pPr marL="0" lvl="0" indent="0" algn="l" rtl="0">
              <a:lnSpc>
                <a:spcPct val="120000"/>
              </a:lnSpc>
              <a:spcBef>
                <a:spcPts val="1000"/>
              </a:spcBef>
              <a:spcAft>
                <a:spcPts val="0"/>
              </a:spcAft>
              <a:buClr>
                <a:schemeClr val="accent3"/>
              </a:buClr>
              <a:buSzPts val="1600"/>
              <a:buNone/>
            </a:pPr>
            <a:endParaRPr/>
          </a:p>
        </p:txBody>
      </p:sp>
      <p:sp>
        <p:nvSpPr>
          <p:cNvPr id="484" name="Google Shape;484;g1ed256cc1d3_0_82"/>
          <p:cNvSpPr txBox="1">
            <a:spLocks noGrp="1"/>
          </p:cNvSpPr>
          <p:nvPr>
            <p:ph type="body" idx="2"/>
          </p:nvPr>
        </p:nvSpPr>
        <p:spPr>
          <a:xfrm>
            <a:off x="1438938" y="3219228"/>
            <a:ext cx="3839100" cy="621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t>Linear Probing</a:t>
            </a:r>
            <a:endParaRPr sz="2800"/>
          </a:p>
          <a:p>
            <a:pPr marL="0" lvl="0" indent="0" algn="ctr" rtl="0">
              <a:lnSpc>
                <a:spcPct val="120000"/>
              </a:lnSpc>
              <a:spcBef>
                <a:spcPts val="1000"/>
              </a:spcBef>
              <a:spcAft>
                <a:spcPts val="0"/>
              </a:spcAft>
              <a:buClr>
                <a:schemeClr val="dk1"/>
              </a:buClr>
              <a:buSzPts val="4000"/>
              <a:buNone/>
            </a:pPr>
            <a:endParaRPr/>
          </a:p>
        </p:txBody>
      </p:sp>
      <p:sp>
        <p:nvSpPr>
          <p:cNvPr id="485" name="Google Shape;485;g1ed256cc1d3_0_82"/>
          <p:cNvSpPr txBox="1">
            <a:spLocks noGrp="1"/>
          </p:cNvSpPr>
          <p:nvPr>
            <p:ph type="body" idx="5"/>
          </p:nvPr>
        </p:nvSpPr>
        <p:spPr>
          <a:xfrm>
            <a:off x="1468225" y="3773500"/>
            <a:ext cx="3493200" cy="621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rgbClr val="585858"/>
              </a:buClr>
              <a:buSzPts val="1000"/>
              <a:buNone/>
            </a:pPr>
            <a:r>
              <a:rPr lang="en-ID" dirty="0"/>
              <a:t>Precompute image embeddings to speed up computation and train a single linear layer</a:t>
            </a:r>
            <a:endParaRPr dirty="0"/>
          </a:p>
          <a:p>
            <a:pPr marL="0" lvl="0" indent="0" algn="l" rtl="0">
              <a:lnSpc>
                <a:spcPct val="120000"/>
              </a:lnSpc>
              <a:spcBef>
                <a:spcPts val="1000"/>
              </a:spcBef>
              <a:spcAft>
                <a:spcPts val="0"/>
              </a:spcAft>
              <a:buClr>
                <a:srgbClr val="585858"/>
              </a:buClr>
              <a:buSzPts val="1000"/>
              <a:buNone/>
            </a:pPr>
            <a:endParaRPr dirty="0"/>
          </a:p>
        </p:txBody>
      </p:sp>
      <p:sp>
        <p:nvSpPr>
          <p:cNvPr id="486" name="Google Shape;486;g1ed256cc1d3_0_82"/>
          <p:cNvSpPr txBox="1">
            <a:spLocks noGrp="1"/>
          </p:cNvSpPr>
          <p:nvPr>
            <p:ph type="body" idx="7"/>
          </p:nvPr>
        </p:nvSpPr>
        <p:spPr>
          <a:xfrm>
            <a:off x="-3865782" y="5031929"/>
            <a:ext cx="3955200" cy="620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t>Unfreezing Layers</a:t>
            </a:r>
            <a:endParaRPr sz="2800"/>
          </a:p>
          <a:p>
            <a:pPr marL="0" lvl="0" indent="0" algn="ctr" rtl="0">
              <a:lnSpc>
                <a:spcPct val="120000"/>
              </a:lnSpc>
              <a:spcBef>
                <a:spcPts val="1000"/>
              </a:spcBef>
              <a:spcAft>
                <a:spcPts val="0"/>
              </a:spcAft>
              <a:buClr>
                <a:schemeClr val="dk1"/>
              </a:buClr>
              <a:buSzPts val="4000"/>
              <a:buNone/>
            </a:pPr>
            <a:endParaRPr/>
          </a:p>
        </p:txBody>
      </p:sp>
      <p:sp>
        <p:nvSpPr>
          <p:cNvPr id="487" name="Google Shape;487;g1ed256cc1d3_0_82"/>
          <p:cNvSpPr txBox="1">
            <a:spLocks noGrp="1"/>
          </p:cNvSpPr>
          <p:nvPr>
            <p:ph type="body" idx="9"/>
          </p:nvPr>
        </p:nvSpPr>
        <p:spPr>
          <a:xfrm>
            <a:off x="-3834175" y="5570120"/>
            <a:ext cx="3493200" cy="5550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1000"/>
              </a:spcBef>
              <a:spcAft>
                <a:spcPts val="0"/>
              </a:spcAft>
              <a:buClr>
                <a:srgbClr val="585858"/>
              </a:buClr>
              <a:buSzPts val="1000"/>
              <a:buNone/>
            </a:pPr>
            <a:r>
              <a:rPr lang="en-ID"/>
              <a:t>Found that unfreezing all the layer norms allows for stable optimization</a:t>
            </a:r>
            <a:endParaRPr/>
          </a:p>
        </p:txBody>
      </p:sp>
      <p:grpSp>
        <p:nvGrpSpPr>
          <p:cNvPr id="488" name="Google Shape;488;g1ed256cc1d3_0_82"/>
          <p:cNvGrpSpPr/>
          <p:nvPr/>
        </p:nvGrpSpPr>
        <p:grpSpPr>
          <a:xfrm>
            <a:off x="228596" y="6608450"/>
            <a:ext cx="11555479" cy="246300"/>
            <a:chOff x="228596" y="6608450"/>
            <a:chExt cx="11555479" cy="246300"/>
          </a:xfrm>
        </p:grpSpPr>
        <p:sp>
          <p:nvSpPr>
            <p:cNvPr id="489" name="Google Shape;489;g1ed256cc1d3_0_82"/>
            <p:cNvSpPr txBox="1"/>
            <p:nvPr/>
          </p:nvSpPr>
          <p:spPr>
            <a:xfrm>
              <a:off x="228596" y="6608450"/>
              <a:ext cx="28968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D" sz="1000">
                  <a:solidFill>
                    <a:schemeClr val="accent1"/>
                  </a:solidFill>
                  <a:latin typeface="Plus Jakarta Sans Medium"/>
                  <a:ea typeface="Plus Jakarta Sans Medium"/>
                  <a:cs typeface="Plus Jakarta Sans Medium"/>
                  <a:sym typeface="Plus Jakarta Sans Medium"/>
                </a:rPr>
                <a:t>Boston University EC523 Deep Learning</a:t>
              </a:r>
              <a:endParaRPr sz="1000">
                <a:solidFill>
                  <a:schemeClr val="dk1"/>
                </a:solidFill>
                <a:latin typeface="Plus Jakarta Sans Medium"/>
                <a:ea typeface="Plus Jakarta Sans Medium"/>
                <a:cs typeface="Plus Jakarta Sans Medium"/>
                <a:sym typeface="Plus Jakarta Sans Medium"/>
              </a:endParaRPr>
            </a:p>
          </p:txBody>
        </p:sp>
        <p:cxnSp>
          <p:nvCxnSpPr>
            <p:cNvPr id="490" name="Google Shape;490;g1ed256cc1d3_0_82"/>
            <p:cNvCxnSpPr/>
            <p:nvPr/>
          </p:nvCxnSpPr>
          <p:spPr>
            <a:xfrm rot="10800000" flipH="1">
              <a:off x="2810475" y="6728150"/>
              <a:ext cx="8973600" cy="6900"/>
            </a:xfrm>
            <a:prstGeom prst="straightConnector1">
              <a:avLst/>
            </a:prstGeom>
            <a:noFill/>
            <a:ln w="12700" cap="flat" cmpd="sng">
              <a:solidFill>
                <a:schemeClr val="dk1"/>
              </a:solidFill>
              <a:prstDash val="solid"/>
              <a:miter lim="800000"/>
              <a:headEnd type="none" w="sm" len="sm"/>
              <a:tailEnd type="none" w="sm" len="sm"/>
            </a:ln>
          </p:spPr>
        </p:cxnSp>
      </p:grpSp>
      <p:pic>
        <p:nvPicPr>
          <p:cNvPr id="491" name="Google Shape;491;g1ed256cc1d3_0_82"/>
          <p:cNvPicPr preferRelativeResize="0"/>
          <p:nvPr/>
        </p:nvPicPr>
        <p:blipFill rotWithShape="1">
          <a:blip r:embed="rId3">
            <a:alphaModFix/>
          </a:blip>
          <a:srcRect l="18052" r="26893"/>
          <a:stretch/>
        </p:blipFill>
        <p:spPr>
          <a:xfrm>
            <a:off x="6032350" y="260025"/>
            <a:ext cx="4848276" cy="6604625"/>
          </a:xfrm>
          <a:prstGeom prst="rect">
            <a:avLst/>
          </a:prstGeom>
          <a:noFill/>
          <a:ln>
            <a:noFill/>
          </a:ln>
        </p:spPr>
      </p:pic>
      <p:sp>
        <p:nvSpPr>
          <p:cNvPr id="492" name="Google Shape;492;g1ed256cc1d3_0_82"/>
          <p:cNvSpPr/>
          <p:nvPr/>
        </p:nvSpPr>
        <p:spPr>
          <a:xfrm>
            <a:off x="6189825" y="1888850"/>
            <a:ext cx="4690800" cy="4404000"/>
          </a:xfrm>
          <a:prstGeom prst="roundRect">
            <a:avLst>
              <a:gd name="adj" fmla="val 16667"/>
            </a:avLst>
          </a:prstGeom>
          <a:solidFill>
            <a:srgbClr val="FBC8C8">
              <a:alpha val="239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3" name="Google Shape;493;g1ed256cc1d3_0_82"/>
          <p:cNvSpPr txBox="1">
            <a:spLocks noGrp="1"/>
          </p:cNvSpPr>
          <p:nvPr>
            <p:ph type="body" idx="2"/>
          </p:nvPr>
        </p:nvSpPr>
        <p:spPr>
          <a:xfrm>
            <a:off x="9277021" y="2182875"/>
            <a:ext cx="2625300" cy="6216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4000"/>
              <a:buNone/>
            </a:pPr>
            <a:r>
              <a:rPr lang="en-ID" sz="2800">
                <a:solidFill>
                  <a:schemeClr val="accent1"/>
                </a:solidFill>
              </a:rPr>
              <a:t>Frozen</a:t>
            </a:r>
            <a:endParaRPr sz="2800">
              <a:solidFill>
                <a:schemeClr val="accent1"/>
              </a:solidFill>
            </a:endParaRPr>
          </a:p>
          <a:p>
            <a:pPr marL="0" lvl="0" indent="0" algn="l" rtl="0">
              <a:lnSpc>
                <a:spcPct val="120000"/>
              </a:lnSpc>
              <a:spcBef>
                <a:spcPts val="0"/>
              </a:spcBef>
              <a:spcAft>
                <a:spcPts val="0"/>
              </a:spcAft>
              <a:buClr>
                <a:schemeClr val="dk1"/>
              </a:buClr>
              <a:buSzPts val="4000"/>
              <a:buNone/>
            </a:pPr>
            <a:r>
              <a:rPr lang="en-ID" sz="2800">
                <a:solidFill>
                  <a:schemeClr val="accent1"/>
                </a:solidFill>
              </a:rPr>
              <a:t>     </a:t>
            </a:r>
            <a:r>
              <a:rPr lang="en-ID" sz="4800">
                <a:solidFill>
                  <a:srgbClr val="1A0DAB"/>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a:t>
            </a:r>
            <a:endParaRPr sz="4800">
              <a:solidFill>
                <a:schemeClr val="accent1"/>
              </a:solidFill>
            </a:endParaRPr>
          </a:p>
          <a:p>
            <a:pPr marL="0" lvl="0" indent="0" algn="ctr" rtl="0">
              <a:lnSpc>
                <a:spcPct val="120000"/>
              </a:lnSpc>
              <a:spcBef>
                <a:spcPts val="1000"/>
              </a:spcBef>
              <a:spcAft>
                <a:spcPts val="0"/>
              </a:spcAft>
              <a:buClr>
                <a:schemeClr val="dk1"/>
              </a:buClr>
              <a:buSzPts val="4000"/>
              <a:buNone/>
            </a:pPr>
            <a:endParaRPr/>
          </a:p>
        </p:txBody>
      </p:sp>
      <p:sp>
        <p:nvSpPr>
          <p:cNvPr id="494" name="Google Shape;494;g1ed256cc1d3_0_82"/>
          <p:cNvSpPr txBox="1"/>
          <p:nvPr/>
        </p:nvSpPr>
        <p:spPr>
          <a:xfrm>
            <a:off x="11709550" y="6500750"/>
            <a:ext cx="954600" cy="4926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ID" sz="2000" b="1">
                <a:solidFill>
                  <a:srgbClr val="00FFFF"/>
                </a:solidFill>
              </a:rPr>
              <a:t>•</a:t>
            </a:r>
            <a:r>
              <a:rPr lang="en-ID" sz="2000" b="1">
                <a:solidFill>
                  <a:srgbClr val="FF9900"/>
                </a:solidFill>
              </a:rPr>
              <a:t>•</a:t>
            </a:r>
            <a:endParaRPr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Red Accent">
      <a:dk1>
        <a:srgbClr val="222222"/>
      </a:dk1>
      <a:lt1>
        <a:srgbClr val="FFFFFF"/>
      </a:lt1>
      <a:dk2>
        <a:srgbClr val="44546A"/>
      </a:dk2>
      <a:lt2>
        <a:srgbClr val="E7E6E6"/>
      </a:lt2>
      <a:accent1>
        <a:srgbClr val="CE1211"/>
      </a:accent1>
      <a:accent2>
        <a:srgbClr val="F2EEEB"/>
      </a:accent2>
      <a:accent3>
        <a:srgbClr val="868482"/>
      </a:accent3>
      <a:accent4>
        <a:srgbClr val="AA4FF5"/>
      </a:accent4>
      <a:accent5>
        <a:srgbClr val="EA80FC"/>
      </a:accent5>
      <a:accent6>
        <a:srgbClr val="5A82F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TotalTime>
  <Words>3900</Words>
  <Application>Microsoft Macintosh PowerPoint</Application>
  <PresentationFormat>Widescreen</PresentationFormat>
  <Paragraphs>450</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Times</vt:lpstr>
      <vt:lpstr>Courier New</vt:lpstr>
      <vt:lpstr>Plus Jakarta Sans Medium</vt:lpstr>
      <vt:lpstr>Source Sans Pro</vt:lpstr>
      <vt:lpstr>Arial</vt:lpstr>
      <vt:lpstr>Plus Jakarta Sans</vt:lpstr>
      <vt:lpstr>Roboto</vt:lpstr>
      <vt:lpstr>Times New Roman</vt:lpstr>
      <vt:lpstr>Office Theme</vt:lpstr>
      <vt:lpstr>CHOPPED EC523 FINAL PROJECT</vt:lpstr>
      <vt:lpstr>Introduction  Motivation Previous Works Task Methods Transfer Learning Fine-Tuned CLIP Data Results Analysis Q&amp;A </vt:lpstr>
      <vt:lpstr>Major food image datasets are westernized. More exotic food datasets are sparse.</vt:lpstr>
      <vt:lpstr>Largest Image Datasets</vt:lpstr>
      <vt:lpstr>Previous Works</vt:lpstr>
      <vt:lpstr>Improve Classification Accuracy on Exotic  Sparse Food Datasets  </vt:lpstr>
      <vt:lpstr>Transfer Learning by Fine-Tuning CLIP</vt:lpstr>
      <vt:lpstr>Fine Tuning  CLIP</vt:lpstr>
      <vt:lpstr>Fine Tuning  CLIP</vt:lpstr>
      <vt:lpstr>Fine Tuning  CLIP</vt:lpstr>
      <vt:lpstr>Layer Learning Rate Decay</vt:lpstr>
      <vt:lpstr>Training and Testing </vt:lpstr>
      <vt:lpstr>PowerPoint Presentation</vt:lpstr>
      <vt:lpstr>PowerPoint Presentation</vt:lpstr>
      <vt:lpstr>PowerPoint Presentation</vt:lpstr>
      <vt:lpstr>Our Fine Tuned CLIP Achieves Higher Accuracies</vt:lpstr>
      <vt:lpstr>Limitations Our Model </vt:lpstr>
      <vt:lpstr>Limitations Our Model </vt:lpstr>
      <vt:lpstr>Limitations Our Model </vt:lpstr>
      <vt:lpstr>Future   Works</vt:lpstr>
      <vt:lpstr>Filipino  Food</vt:lpstr>
      <vt:lpstr>Work Distribution</vt:lpstr>
      <vt:lpstr>Q&amp;A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CHOPPED EC523 FINAL PROJECT</dc:title>
  <dc:creator>Raditya Zayadi Maruapey</dc:creator>
  <cp:lastModifiedBy>So, Christian</cp:lastModifiedBy>
  <cp:revision>16</cp:revision>
  <dcterms:created xsi:type="dcterms:W3CDTF">2019-07-21T04:36:56Z</dcterms:created>
  <dcterms:modified xsi:type="dcterms:W3CDTF">2023-12-11T22:01:07Z</dcterms:modified>
</cp:coreProperties>
</file>